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95" r:id="rId3"/>
    <p:sldId id="316" r:id="rId4"/>
    <p:sldId id="300" r:id="rId5"/>
    <p:sldId id="301" r:id="rId6"/>
    <p:sldId id="417" r:id="rId7"/>
    <p:sldId id="418" r:id="rId8"/>
    <p:sldId id="326" r:id="rId9"/>
    <p:sldId id="405" r:id="rId10"/>
    <p:sldId id="331" r:id="rId11"/>
    <p:sldId id="278" r:id="rId12"/>
    <p:sldId id="399" r:id="rId1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4F81BD"/>
    <a:srgbClr val="C6D9F1"/>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76408" autoAdjust="0"/>
  </p:normalViewPr>
  <p:slideViewPr>
    <p:cSldViewPr>
      <p:cViewPr>
        <p:scale>
          <a:sx n="57" d="100"/>
          <a:sy n="57" d="100"/>
        </p:scale>
        <p:origin x="-17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AA209-CAA8-474D-8BDF-A6A0F2751F0A}" type="doc">
      <dgm:prSet loTypeId="urn:microsoft.com/office/officeart/2005/8/layout/arrow2" loCatId="process" qsTypeId="urn:microsoft.com/office/officeart/2005/8/quickstyle/simple1" qsCatId="simple" csTypeId="urn:microsoft.com/office/officeart/2005/8/colors/accent1_2" csCatId="accent1" phldr="1"/>
      <dgm:spPr/>
    </dgm:pt>
    <dgm:pt modelId="{BCA5243D-64EA-481B-A4BF-EC4A7CE9FF48}">
      <dgm:prSet phldrT="[テキスト]" custT="1"/>
      <dgm:spPr/>
      <dgm:t>
        <a:bodyPr/>
        <a:lstStyle/>
        <a:p>
          <a:r>
            <a:rPr kumimoji="1" lang="ja-JP" altLang="en-US" sz="2800" b="1" dirty="0" smtClean="0">
              <a:solidFill>
                <a:schemeClr val="tx1"/>
              </a:solidFill>
            </a:rPr>
            <a:t>生と死からの</a:t>
          </a:r>
          <a:r>
            <a:rPr kumimoji="1" lang="ja-JP" altLang="en-US" sz="2800" b="1" dirty="0" smtClean="0">
              <a:solidFill>
                <a:srgbClr val="FF0000"/>
              </a:solidFill>
            </a:rPr>
            <a:t>解放</a:t>
          </a:r>
          <a:endParaRPr kumimoji="1" lang="en-US" altLang="ja-JP" sz="2800" b="1" dirty="0" smtClean="0">
            <a:solidFill>
              <a:srgbClr val="FF0000"/>
            </a:solidFill>
          </a:endParaRPr>
        </a:p>
        <a:p>
          <a:endParaRPr kumimoji="1" lang="ja-JP" altLang="en-US" sz="2800" dirty="0"/>
        </a:p>
      </dgm:t>
    </dgm:pt>
    <dgm:pt modelId="{EC343CAD-993A-4E11-8F0E-5681F044438A}" type="parTrans" cxnId="{4C831560-B7A9-4C6F-8320-762510DA4B80}">
      <dgm:prSet/>
      <dgm:spPr/>
      <dgm:t>
        <a:bodyPr/>
        <a:lstStyle/>
        <a:p>
          <a:endParaRPr kumimoji="1" lang="ja-JP" altLang="en-US"/>
        </a:p>
      </dgm:t>
    </dgm:pt>
    <dgm:pt modelId="{CACFB7EE-7BF1-4698-946F-0C71628BABD3}" type="sibTrans" cxnId="{4C831560-B7A9-4C6F-8320-762510DA4B80}">
      <dgm:prSet/>
      <dgm:spPr/>
      <dgm:t>
        <a:bodyPr/>
        <a:lstStyle/>
        <a:p>
          <a:endParaRPr kumimoji="1" lang="ja-JP" altLang="en-US"/>
        </a:p>
      </dgm:t>
    </dgm:pt>
    <dgm:pt modelId="{2CE893EB-3E11-4733-A7F0-64DFB0A76861}">
      <dgm:prSet phldrT="[テキスト]" custT="1"/>
      <dgm:spPr/>
      <dgm:t>
        <a:bodyPr/>
        <a:lstStyle/>
        <a:p>
          <a:r>
            <a:rPr kumimoji="1" lang="ja-JP" altLang="en-US" sz="2800" b="1" dirty="0" smtClean="0">
              <a:solidFill>
                <a:schemeClr val="tx1"/>
              </a:solidFill>
            </a:rPr>
            <a:t>延命治療の</a:t>
          </a:r>
          <a:endParaRPr kumimoji="1" lang="en-US" altLang="ja-JP" sz="2800" b="1" dirty="0" smtClean="0">
            <a:solidFill>
              <a:schemeClr val="tx1"/>
            </a:solidFill>
          </a:endParaRPr>
        </a:p>
        <a:p>
          <a:r>
            <a:rPr kumimoji="1" lang="ja-JP" altLang="en-US" sz="2800" b="1" dirty="0" smtClean="0">
              <a:solidFill>
                <a:schemeClr val="tx1"/>
              </a:solidFill>
            </a:rPr>
            <a:t>自己決定</a:t>
          </a:r>
          <a:endParaRPr kumimoji="1" lang="en-US" altLang="ja-JP" sz="2800" b="1" dirty="0" smtClean="0">
            <a:solidFill>
              <a:schemeClr val="tx1"/>
            </a:solidFill>
          </a:endParaRPr>
        </a:p>
        <a:p>
          <a:r>
            <a:rPr kumimoji="1" lang="ja-JP" altLang="en-US" sz="2800" b="1" dirty="0" smtClean="0">
              <a:solidFill>
                <a:srgbClr val="FF0000"/>
              </a:solidFill>
            </a:rPr>
            <a:t>「ゆだねる」</a:t>
          </a:r>
          <a:endParaRPr kumimoji="1" lang="ja-JP" altLang="en-US" sz="2800" dirty="0"/>
        </a:p>
      </dgm:t>
    </dgm:pt>
    <dgm:pt modelId="{5166401D-51FC-4401-A216-401E1D13A41D}" type="parTrans" cxnId="{66928365-D575-4722-9DD7-8537D5E72EF6}">
      <dgm:prSet/>
      <dgm:spPr/>
      <dgm:t>
        <a:bodyPr/>
        <a:lstStyle/>
        <a:p>
          <a:endParaRPr kumimoji="1" lang="ja-JP" altLang="en-US"/>
        </a:p>
      </dgm:t>
    </dgm:pt>
    <dgm:pt modelId="{3B25C141-3DB8-4601-BD50-3CC06BE867E2}" type="sibTrans" cxnId="{66928365-D575-4722-9DD7-8537D5E72EF6}">
      <dgm:prSet/>
      <dgm:spPr/>
      <dgm:t>
        <a:bodyPr/>
        <a:lstStyle/>
        <a:p>
          <a:endParaRPr kumimoji="1" lang="ja-JP" altLang="en-US"/>
        </a:p>
      </dgm:t>
    </dgm:pt>
    <dgm:pt modelId="{23BBF50D-36F4-4274-BB90-AB795226E565}">
      <dgm:prSet custT="1"/>
      <dgm:spPr/>
      <dgm:t>
        <a:bodyPr/>
        <a:lstStyle/>
        <a:p>
          <a:r>
            <a:rPr kumimoji="1" lang="ja-JP" altLang="en-US" sz="2800" b="1" dirty="0" smtClean="0">
              <a:solidFill>
                <a:schemeClr val="tx1"/>
              </a:solidFill>
            </a:rPr>
            <a:t>死に</a:t>
          </a:r>
          <a:r>
            <a:rPr kumimoji="1" lang="ja-JP" altLang="en-US" sz="2800" b="1" dirty="0" smtClean="0">
              <a:solidFill>
                <a:srgbClr val="FF0000"/>
              </a:solidFill>
            </a:rPr>
            <a:t>向き合う</a:t>
          </a:r>
          <a:endParaRPr kumimoji="1" lang="ja-JP" altLang="en-US" sz="2800" dirty="0">
            <a:solidFill>
              <a:srgbClr val="FF0000"/>
            </a:solidFill>
          </a:endParaRPr>
        </a:p>
      </dgm:t>
    </dgm:pt>
    <dgm:pt modelId="{83C85DF4-413E-4EDA-A4A4-CFCCB94BCC40}" type="parTrans" cxnId="{C5CE2373-F8ED-4E0B-AE54-B998ACC5D622}">
      <dgm:prSet/>
      <dgm:spPr/>
      <dgm:t>
        <a:bodyPr/>
        <a:lstStyle/>
        <a:p>
          <a:endParaRPr kumimoji="1" lang="ja-JP" altLang="en-US"/>
        </a:p>
      </dgm:t>
    </dgm:pt>
    <dgm:pt modelId="{760D3B5A-B30C-419C-B606-4D95F63144CD}" type="sibTrans" cxnId="{C5CE2373-F8ED-4E0B-AE54-B998ACC5D622}">
      <dgm:prSet/>
      <dgm:spPr/>
      <dgm:t>
        <a:bodyPr/>
        <a:lstStyle/>
        <a:p>
          <a:endParaRPr kumimoji="1" lang="ja-JP" altLang="en-US"/>
        </a:p>
      </dgm:t>
    </dgm:pt>
    <dgm:pt modelId="{641F324F-0C3E-4DA6-8B10-15CE7F263681}">
      <dgm:prSet custT="1"/>
      <dgm:spPr>
        <a:noFill/>
      </dgm:spPr>
      <dgm:t>
        <a:bodyPr/>
        <a:lstStyle/>
        <a:p>
          <a:r>
            <a:rPr kumimoji="1" lang="ja-JP" altLang="en-US" sz="2400" b="1" dirty="0" smtClean="0">
              <a:solidFill>
                <a:srgbClr val="FF0000"/>
              </a:solidFill>
            </a:rPr>
            <a:t>宗教観</a:t>
          </a:r>
          <a:r>
            <a:rPr kumimoji="1" lang="ja-JP" altLang="en-US" sz="2400" b="1" dirty="0" smtClean="0">
              <a:solidFill>
                <a:schemeClr val="tx1"/>
              </a:solidFill>
            </a:rPr>
            <a:t>・人間観・</a:t>
          </a:r>
          <a:endParaRPr kumimoji="1" lang="en-US" altLang="ja-JP" sz="2400" b="1" dirty="0" smtClean="0">
            <a:solidFill>
              <a:schemeClr val="tx1"/>
            </a:solidFill>
          </a:endParaRPr>
        </a:p>
        <a:p>
          <a:r>
            <a:rPr kumimoji="1" lang="ja-JP" altLang="en-US" sz="2400" b="1" dirty="0" smtClean="0">
              <a:solidFill>
                <a:schemeClr val="tx1"/>
              </a:solidFill>
            </a:rPr>
            <a:t>保健信念を獲得</a:t>
          </a:r>
          <a:endParaRPr kumimoji="1" lang="ja-JP" altLang="en-US" sz="2400" dirty="0">
            <a:solidFill>
              <a:schemeClr val="tx1"/>
            </a:solidFill>
          </a:endParaRPr>
        </a:p>
      </dgm:t>
    </dgm:pt>
    <dgm:pt modelId="{83A07E6D-5363-4179-A7E8-A1EB58DB25C9}" type="parTrans" cxnId="{003C2274-3ED2-4718-BDE3-188A7B6F124A}">
      <dgm:prSet/>
      <dgm:spPr/>
      <dgm:t>
        <a:bodyPr/>
        <a:lstStyle/>
        <a:p>
          <a:endParaRPr kumimoji="1" lang="ja-JP" altLang="en-US"/>
        </a:p>
      </dgm:t>
    </dgm:pt>
    <dgm:pt modelId="{B437F01F-B19D-4B89-8549-34A5384102D1}" type="sibTrans" cxnId="{003C2274-3ED2-4718-BDE3-188A7B6F124A}">
      <dgm:prSet/>
      <dgm:spPr/>
      <dgm:t>
        <a:bodyPr/>
        <a:lstStyle/>
        <a:p>
          <a:endParaRPr kumimoji="1" lang="ja-JP" altLang="en-US"/>
        </a:p>
      </dgm:t>
    </dgm:pt>
    <dgm:pt modelId="{F91CAAF1-A8F5-4D8E-9DB6-B3F2212D8634}">
      <dgm:prSet custT="1"/>
      <dgm:spPr/>
      <dgm:t>
        <a:bodyPr/>
        <a:lstStyle/>
        <a:p>
          <a:r>
            <a:rPr kumimoji="1" lang="ja-JP" altLang="en-US" sz="2800" b="1" dirty="0" smtClean="0">
              <a:solidFill>
                <a:srgbClr val="FF0000"/>
              </a:solidFill>
            </a:rPr>
            <a:t>死生観</a:t>
          </a:r>
          <a:r>
            <a:rPr kumimoji="1" lang="ja-JP" altLang="en-US" sz="2800" b="1" dirty="0" smtClean="0">
              <a:solidFill>
                <a:schemeClr val="tx1"/>
              </a:solidFill>
            </a:rPr>
            <a:t>の醸成</a:t>
          </a:r>
          <a:endParaRPr kumimoji="1" lang="ja-JP" altLang="en-US" sz="2800" b="1" dirty="0">
            <a:solidFill>
              <a:schemeClr val="tx1"/>
            </a:solidFill>
          </a:endParaRPr>
        </a:p>
      </dgm:t>
    </dgm:pt>
    <dgm:pt modelId="{225F3FBA-8A6D-4BBC-A5AD-0FFC4F633588}" type="parTrans" cxnId="{C889F187-58DC-43E1-8385-FE82FA694F04}">
      <dgm:prSet/>
      <dgm:spPr/>
      <dgm:t>
        <a:bodyPr/>
        <a:lstStyle/>
        <a:p>
          <a:endParaRPr kumimoji="1" lang="ja-JP" altLang="en-US"/>
        </a:p>
      </dgm:t>
    </dgm:pt>
    <dgm:pt modelId="{282504B3-E1FE-4CF1-B6CF-B5DA47B9F83F}" type="sibTrans" cxnId="{C889F187-58DC-43E1-8385-FE82FA694F04}">
      <dgm:prSet/>
      <dgm:spPr/>
      <dgm:t>
        <a:bodyPr/>
        <a:lstStyle/>
        <a:p>
          <a:endParaRPr kumimoji="1" lang="ja-JP" altLang="en-US"/>
        </a:p>
      </dgm:t>
    </dgm:pt>
    <dgm:pt modelId="{22DA6C07-2616-4CE5-8F6D-6698BDC847FD}" type="pres">
      <dgm:prSet presAssocID="{4E6AA209-CAA8-474D-8BDF-A6A0F2751F0A}" presName="arrowDiagram" presStyleCnt="0">
        <dgm:presLayoutVars>
          <dgm:chMax val="5"/>
          <dgm:dir/>
          <dgm:resizeHandles val="exact"/>
        </dgm:presLayoutVars>
      </dgm:prSet>
      <dgm:spPr/>
    </dgm:pt>
    <dgm:pt modelId="{F040C7AF-A1A1-4C17-96DE-D9155E4F87AB}" type="pres">
      <dgm:prSet presAssocID="{4E6AA209-CAA8-474D-8BDF-A6A0F2751F0A}" presName="arrow" presStyleLbl="bgShp" presStyleIdx="0" presStyleCnt="1" custLinFactNeighborX="1824" custLinFactNeighborY="12533"/>
      <dgm:spPr/>
    </dgm:pt>
    <dgm:pt modelId="{12776996-4480-488B-8696-9ED92C0C11BF}" type="pres">
      <dgm:prSet presAssocID="{4E6AA209-CAA8-474D-8BDF-A6A0F2751F0A}" presName="arrowDiagram5" presStyleCnt="0"/>
      <dgm:spPr/>
    </dgm:pt>
    <dgm:pt modelId="{506DBF47-8651-4F0B-B68E-5D7DD1692DF5}" type="pres">
      <dgm:prSet presAssocID="{641F324F-0C3E-4DA6-8B10-15CE7F263681}" presName="bullet5a" presStyleLbl="node1" presStyleIdx="0" presStyleCnt="5"/>
      <dgm:spPr/>
    </dgm:pt>
    <dgm:pt modelId="{8CE600D1-5FD6-48D0-B21E-A24E052E1ECC}" type="pres">
      <dgm:prSet presAssocID="{641F324F-0C3E-4DA6-8B10-15CE7F263681}" presName="textBox5a" presStyleLbl="revTx" presStyleIdx="0" presStyleCnt="5" custScaleX="354051">
        <dgm:presLayoutVars>
          <dgm:bulletEnabled val="1"/>
        </dgm:presLayoutVars>
      </dgm:prSet>
      <dgm:spPr/>
      <dgm:t>
        <a:bodyPr/>
        <a:lstStyle/>
        <a:p>
          <a:endParaRPr kumimoji="1" lang="ja-JP" altLang="en-US"/>
        </a:p>
      </dgm:t>
    </dgm:pt>
    <dgm:pt modelId="{490C2315-6535-466F-9DAA-AB22AE39C48D}" type="pres">
      <dgm:prSet presAssocID="{23BBF50D-36F4-4274-BB90-AB795226E565}" presName="bullet5b" presStyleLbl="node1" presStyleIdx="1" presStyleCnt="5"/>
      <dgm:spPr/>
    </dgm:pt>
    <dgm:pt modelId="{2DB38641-EEFD-4C60-82F2-87E8DEA7B210}" type="pres">
      <dgm:prSet presAssocID="{23BBF50D-36F4-4274-BB90-AB795226E565}" presName="textBox5b" presStyleLbl="revTx" presStyleIdx="1" presStyleCnt="5" custScaleX="421800" custLinFactNeighborX="-6782" custLinFactNeighborY="5628">
        <dgm:presLayoutVars>
          <dgm:bulletEnabled val="1"/>
        </dgm:presLayoutVars>
      </dgm:prSet>
      <dgm:spPr/>
      <dgm:t>
        <a:bodyPr/>
        <a:lstStyle/>
        <a:p>
          <a:endParaRPr kumimoji="1" lang="ja-JP" altLang="en-US"/>
        </a:p>
      </dgm:t>
    </dgm:pt>
    <dgm:pt modelId="{2313F5FC-966B-4DB6-B0EE-0E72963B5FC0}" type="pres">
      <dgm:prSet presAssocID="{F91CAAF1-A8F5-4D8E-9DB6-B3F2212D8634}" presName="bullet5c" presStyleLbl="node1" presStyleIdx="2" presStyleCnt="5"/>
      <dgm:spPr/>
    </dgm:pt>
    <dgm:pt modelId="{A3B67400-423B-4E49-A88F-D0A453305603}" type="pres">
      <dgm:prSet presAssocID="{F91CAAF1-A8F5-4D8E-9DB6-B3F2212D8634}" presName="textBox5c" presStyleLbl="revTx" presStyleIdx="2" presStyleCnt="5" custScaleX="150534">
        <dgm:presLayoutVars>
          <dgm:bulletEnabled val="1"/>
        </dgm:presLayoutVars>
      </dgm:prSet>
      <dgm:spPr/>
      <dgm:t>
        <a:bodyPr/>
        <a:lstStyle/>
        <a:p>
          <a:endParaRPr kumimoji="1" lang="ja-JP" altLang="en-US"/>
        </a:p>
      </dgm:t>
    </dgm:pt>
    <dgm:pt modelId="{9009385B-4112-47AA-A742-2753174FBFFC}" type="pres">
      <dgm:prSet presAssocID="{BCA5243D-64EA-481B-A4BF-EC4A7CE9FF48}" presName="bullet5d" presStyleLbl="node1" presStyleIdx="3" presStyleCnt="5"/>
      <dgm:spPr/>
    </dgm:pt>
    <dgm:pt modelId="{824298FA-D3F0-45B1-9B78-ACDCD96F7667}" type="pres">
      <dgm:prSet presAssocID="{BCA5243D-64EA-481B-A4BF-EC4A7CE9FF48}" presName="textBox5d" presStyleLbl="revTx" presStyleIdx="3" presStyleCnt="5" custScaleX="265771" custScaleY="94656" custLinFactNeighborX="-17057" custLinFactNeighborY="-41237">
        <dgm:presLayoutVars>
          <dgm:bulletEnabled val="1"/>
        </dgm:presLayoutVars>
      </dgm:prSet>
      <dgm:spPr/>
      <dgm:t>
        <a:bodyPr/>
        <a:lstStyle/>
        <a:p>
          <a:endParaRPr kumimoji="1" lang="ja-JP" altLang="en-US"/>
        </a:p>
      </dgm:t>
    </dgm:pt>
    <dgm:pt modelId="{FB0EFFF0-6658-4565-823C-F174F89DCDA4}" type="pres">
      <dgm:prSet presAssocID="{2CE893EB-3E11-4733-A7F0-64DFB0A76861}" presName="bullet5e" presStyleLbl="node1" presStyleIdx="4" presStyleCnt="5"/>
      <dgm:spPr/>
    </dgm:pt>
    <dgm:pt modelId="{78B3DD0C-6456-4A5A-AF12-4EC998FC2984}" type="pres">
      <dgm:prSet presAssocID="{2CE893EB-3E11-4733-A7F0-64DFB0A76861}" presName="textBox5e" presStyleLbl="revTx" presStyleIdx="4" presStyleCnt="5" custScaleX="225570" custLinFactNeighborX="8312" custLinFactNeighborY="11687">
        <dgm:presLayoutVars>
          <dgm:bulletEnabled val="1"/>
        </dgm:presLayoutVars>
      </dgm:prSet>
      <dgm:spPr/>
      <dgm:t>
        <a:bodyPr/>
        <a:lstStyle/>
        <a:p>
          <a:endParaRPr kumimoji="1" lang="ja-JP" altLang="en-US"/>
        </a:p>
      </dgm:t>
    </dgm:pt>
  </dgm:ptLst>
  <dgm:cxnLst>
    <dgm:cxn modelId="{0614DFFA-6064-4A1A-8A70-66E49E3A814D}" type="presOf" srcId="{2CE893EB-3E11-4733-A7F0-64DFB0A76861}" destId="{78B3DD0C-6456-4A5A-AF12-4EC998FC2984}" srcOrd="0" destOrd="0" presId="urn:microsoft.com/office/officeart/2005/8/layout/arrow2"/>
    <dgm:cxn modelId="{B0BCFE0D-B27B-4894-8A14-9FA864D415E3}" type="presOf" srcId="{BCA5243D-64EA-481B-A4BF-EC4A7CE9FF48}" destId="{824298FA-D3F0-45B1-9B78-ACDCD96F7667}" srcOrd="0" destOrd="0" presId="urn:microsoft.com/office/officeart/2005/8/layout/arrow2"/>
    <dgm:cxn modelId="{4C831560-B7A9-4C6F-8320-762510DA4B80}" srcId="{4E6AA209-CAA8-474D-8BDF-A6A0F2751F0A}" destId="{BCA5243D-64EA-481B-A4BF-EC4A7CE9FF48}" srcOrd="3" destOrd="0" parTransId="{EC343CAD-993A-4E11-8F0E-5681F044438A}" sibTransId="{CACFB7EE-7BF1-4698-946F-0C71628BABD3}"/>
    <dgm:cxn modelId="{C889F187-58DC-43E1-8385-FE82FA694F04}" srcId="{4E6AA209-CAA8-474D-8BDF-A6A0F2751F0A}" destId="{F91CAAF1-A8F5-4D8E-9DB6-B3F2212D8634}" srcOrd="2" destOrd="0" parTransId="{225F3FBA-8A6D-4BBC-A5AD-0FFC4F633588}" sibTransId="{282504B3-E1FE-4CF1-B6CF-B5DA47B9F83F}"/>
    <dgm:cxn modelId="{BEDF8BC6-A018-4D8A-BD62-1B74F35FD334}" type="presOf" srcId="{F91CAAF1-A8F5-4D8E-9DB6-B3F2212D8634}" destId="{A3B67400-423B-4E49-A88F-D0A453305603}" srcOrd="0" destOrd="0" presId="urn:microsoft.com/office/officeart/2005/8/layout/arrow2"/>
    <dgm:cxn modelId="{C5CE2373-F8ED-4E0B-AE54-B998ACC5D622}" srcId="{4E6AA209-CAA8-474D-8BDF-A6A0F2751F0A}" destId="{23BBF50D-36F4-4274-BB90-AB795226E565}" srcOrd="1" destOrd="0" parTransId="{83C85DF4-413E-4EDA-A4A4-CFCCB94BCC40}" sibTransId="{760D3B5A-B30C-419C-B606-4D95F63144CD}"/>
    <dgm:cxn modelId="{26C4B6AC-06C3-42CD-BF08-F0055D8DCDD7}" type="presOf" srcId="{23BBF50D-36F4-4274-BB90-AB795226E565}" destId="{2DB38641-EEFD-4C60-82F2-87E8DEA7B210}" srcOrd="0" destOrd="0" presId="urn:microsoft.com/office/officeart/2005/8/layout/arrow2"/>
    <dgm:cxn modelId="{003C2274-3ED2-4718-BDE3-188A7B6F124A}" srcId="{4E6AA209-CAA8-474D-8BDF-A6A0F2751F0A}" destId="{641F324F-0C3E-4DA6-8B10-15CE7F263681}" srcOrd="0" destOrd="0" parTransId="{83A07E6D-5363-4179-A7E8-A1EB58DB25C9}" sibTransId="{B437F01F-B19D-4B89-8549-34A5384102D1}"/>
    <dgm:cxn modelId="{9AA4A0C6-9B09-4170-B0C3-FF886E1071EF}" type="presOf" srcId="{4E6AA209-CAA8-474D-8BDF-A6A0F2751F0A}" destId="{22DA6C07-2616-4CE5-8F6D-6698BDC847FD}" srcOrd="0" destOrd="0" presId="urn:microsoft.com/office/officeart/2005/8/layout/arrow2"/>
    <dgm:cxn modelId="{66928365-D575-4722-9DD7-8537D5E72EF6}" srcId="{4E6AA209-CAA8-474D-8BDF-A6A0F2751F0A}" destId="{2CE893EB-3E11-4733-A7F0-64DFB0A76861}" srcOrd="4" destOrd="0" parTransId="{5166401D-51FC-4401-A216-401E1D13A41D}" sibTransId="{3B25C141-3DB8-4601-BD50-3CC06BE867E2}"/>
    <dgm:cxn modelId="{60E9AAAE-178D-4EB5-8BB3-0A0BD4D985C0}" type="presOf" srcId="{641F324F-0C3E-4DA6-8B10-15CE7F263681}" destId="{8CE600D1-5FD6-48D0-B21E-A24E052E1ECC}" srcOrd="0" destOrd="0" presId="urn:microsoft.com/office/officeart/2005/8/layout/arrow2"/>
    <dgm:cxn modelId="{9ECDFB98-E6F2-4C8E-B0B7-11EC9C9F86E8}" type="presParOf" srcId="{22DA6C07-2616-4CE5-8F6D-6698BDC847FD}" destId="{F040C7AF-A1A1-4C17-96DE-D9155E4F87AB}" srcOrd="0" destOrd="0" presId="urn:microsoft.com/office/officeart/2005/8/layout/arrow2"/>
    <dgm:cxn modelId="{8421D8DA-A662-4E9C-AEA4-8BFC0629F770}" type="presParOf" srcId="{22DA6C07-2616-4CE5-8F6D-6698BDC847FD}" destId="{12776996-4480-488B-8696-9ED92C0C11BF}" srcOrd="1" destOrd="0" presId="urn:microsoft.com/office/officeart/2005/8/layout/arrow2"/>
    <dgm:cxn modelId="{6152C892-60AF-45E1-82D5-C5D8B73E6D34}" type="presParOf" srcId="{12776996-4480-488B-8696-9ED92C0C11BF}" destId="{506DBF47-8651-4F0B-B68E-5D7DD1692DF5}" srcOrd="0" destOrd="0" presId="urn:microsoft.com/office/officeart/2005/8/layout/arrow2"/>
    <dgm:cxn modelId="{9AF891D6-6183-4F70-9A5B-64EA7651FEF4}" type="presParOf" srcId="{12776996-4480-488B-8696-9ED92C0C11BF}" destId="{8CE600D1-5FD6-48D0-B21E-A24E052E1ECC}" srcOrd="1" destOrd="0" presId="urn:microsoft.com/office/officeart/2005/8/layout/arrow2"/>
    <dgm:cxn modelId="{E197F8F1-7EAA-469E-B383-3CADDA132A97}" type="presParOf" srcId="{12776996-4480-488B-8696-9ED92C0C11BF}" destId="{490C2315-6535-466F-9DAA-AB22AE39C48D}" srcOrd="2" destOrd="0" presId="urn:microsoft.com/office/officeart/2005/8/layout/arrow2"/>
    <dgm:cxn modelId="{A0D658C6-87C5-496F-8977-ACDF151D5B86}" type="presParOf" srcId="{12776996-4480-488B-8696-9ED92C0C11BF}" destId="{2DB38641-EEFD-4C60-82F2-87E8DEA7B210}" srcOrd="3" destOrd="0" presId="urn:microsoft.com/office/officeart/2005/8/layout/arrow2"/>
    <dgm:cxn modelId="{A0075836-28B6-41E3-A5EF-99D911E0A403}" type="presParOf" srcId="{12776996-4480-488B-8696-9ED92C0C11BF}" destId="{2313F5FC-966B-4DB6-B0EE-0E72963B5FC0}" srcOrd="4" destOrd="0" presId="urn:microsoft.com/office/officeart/2005/8/layout/arrow2"/>
    <dgm:cxn modelId="{4DCB28C4-8705-4FEB-BF9B-D3B3CE75C077}" type="presParOf" srcId="{12776996-4480-488B-8696-9ED92C0C11BF}" destId="{A3B67400-423B-4E49-A88F-D0A453305603}" srcOrd="5" destOrd="0" presId="urn:microsoft.com/office/officeart/2005/8/layout/arrow2"/>
    <dgm:cxn modelId="{B5CA5AA1-03FD-4A56-A47D-B9E075748972}" type="presParOf" srcId="{12776996-4480-488B-8696-9ED92C0C11BF}" destId="{9009385B-4112-47AA-A742-2753174FBFFC}" srcOrd="6" destOrd="0" presId="urn:microsoft.com/office/officeart/2005/8/layout/arrow2"/>
    <dgm:cxn modelId="{F8E5FB65-62DD-4DC1-9613-04153F6F0EC6}" type="presParOf" srcId="{12776996-4480-488B-8696-9ED92C0C11BF}" destId="{824298FA-D3F0-45B1-9B78-ACDCD96F7667}" srcOrd="7" destOrd="0" presId="urn:microsoft.com/office/officeart/2005/8/layout/arrow2"/>
    <dgm:cxn modelId="{E5FA7B1D-AD78-4C46-BDA2-F5EB26F257FF}" type="presParOf" srcId="{12776996-4480-488B-8696-9ED92C0C11BF}" destId="{FB0EFFF0-6658-4565-823C-F174F89DCDA4}" srcOrd="8" destOrd="0" presId="urn:microsoft.com/office/officeart/2005/8/layout/arrow2"/>
    <dgm:cxn modelId="{E7FAEF56-3FB0-4186-9522-CD8B60C0CCB1}" type="presParOf" srcId="{12776996-4480-488B-8696-9ED92C0C11BF}" destId="{78B3DD0C-6456-4A5A-AF12-4EC998FC298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12EC92-2171-49BF-BE34-162487B4F3AC}" type="datetimeFigureOut">
              <a:rPr kumimoji="1" lang="ja-JP" altLang="en-US" smtClean="0"/>
              <a:t>2014/5/25</a:t>
            </a:fld>
            <a:endParaRPr kumimoji="1" lang="ja-JP" altLang="en-US"/>
          </a:p>
        </p:txBody>
      </p:sp>
      <p:sp>
        <p:nvSpPr>
          <p:cNvPr id="4" name="フッター プレースホルダー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13EF7A-24A3-4326-BB52-7BBB63C4BC59}" type="slidenum">
              <a:rPr kumimoji="1" lang="ja-JP" altLang="en-US" smtClean="0"/>
              <a:t>‹#›</a:t>
            </a:fld>
            <a:endParaRPr kumimoji="1" lang="ja-JP" altLang="en-US"/>
          </a:p>
        </p:txBody>
      </p:sp>
    </p:spTree>
    <p:extLst>
      <p:ext uri="{BB962C8B-B14F-4D97-AF65-F5344CB8AC3E}">
        <p14:creationId xmlns:p14="http://schemas.microsoft.com/office/powerpoint/2010/main" val="73052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9E7AE0D-E9D1-43E0-B13E-92333733ACED}" type="datetimeFigureOut">
              <a:rPr kumimoji="1" lang="ja-JP" altLang="en-US" smtClean="0"/>
              <a:pPr/>
              <a:t>2014/5/25</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439B55D-D1DE-43DE-A2EA-5BCE56B05B73}" type="slidenum">
              <a:rPr kumimoji="1" lang="ja-JP" altLang="en-US" smtClean="0"/>
              <a:pPr/>
              <a:t>‹#›</a:t>
            </a:fld>
            <a:endParaRPr kumimoji="1" lang="ja-JP" altLang="en-US"/>
          </a:p>
        </p:txBody>
      </p:sp>
    </p:spTree>
    <p:extLst>
      <p:ext uri="{BB962C8B-B14F-4D97-AF65-F5344CB8AC3E}">
        <p14:creationId xmlns:p14="http://schemas.microsoft.com/office/powerpoint/2010/main" val="17095640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今日はこのような暑さの中、透析医療にご関心を寄せてくださり、お集まりいただきましてありがとうございます。</a:t>
            </a:r>
            <a:endParaRPr kumimoji="1" lang="en-US" altLang="ja-JP" dirty="0" smtClean="0"/>
          </a:p>
          <a:p>
            <a:endParaRPr kumimoji="1" lang="en-US" altLang="ja-JP" dirty="0" smtClean="0"/>
          </a:p>
          <a:p>
            <a:r>
              <a:rPr kumimoji="1" lang="ja-JP" altLang="en-US" dirty="0" smtClean="0"/>
              <a:t>この機会を与えてくださった、ことに心から感謝申し上げます。</a:t>
            </a:r>
            <a:endParaRPr kumimoji="1" lang="en-US" altLang="ja-JP" dirty="0" smtClean="0"/>
          </a:p>
          <a:p>
            <a:r>
              <a:rPr kumimoji="1" lang="ja-JP" altLang="en-US" dirty="0" smtClean="0"/>
              <a:t>今日お話しますのは、私が外来で初めて関わった、超高齢者の透析開始を見合わせる事例です。</a:t>
            </a:r>
            <a:endParaRPr kumimoji="1" lang="en-US" altLang="ja-JP" dirty="0" smtClean="0"/>
          </a:p>
          <a:p>
            <a:endParaRPr kumimoji="1" lang="en-US" altLang="ja-JP" dirty="0" smtClean="0"/>
          </a:p>
          <a:p>
            <a:r>
              <a:rPr kumimoji="1" lang="ja-JP" altLang="en-US" dirty="0" smtClean="0"/>
              <a:t>私が、この課題に関心をもつようになったのは、</a:t>
            </a:r>
            <a:endParaRPr kumimoji="1" lang="en-US" altLang="ja-JP" dirty="0" smtClean="0"/>
          </a:p>
          <a:p>
            <a:r>
              <a:rPr kumimoji="1" lang="en-US" altLang="ja-JP" dirty="0" smtClean="0"/>
              <a:t>92</a:t>
            </a:r>
            <a:r>
              <a:rPr kumimoji="1" lang="ja-JP" altLang="en-US" dirty="0" smtClean="0"/>
              <a:t>歳の祖母の死を通じて感じた家族の体験と、</a:t>
            </a:r>
            <a:endParaRPr kumimoji="1" lang="en-US" altLang="ja-JP" dirty="0" smtClean="0"/>
          </a:p>
          <a:p>
            <a:r>
              <a:rPr kumimoji="1" lang="ja-JP" altLang="en-US" dirty="0" smtClean="0"/>
              <a:t>透析医療従事者としての自分の在り方に、多少の違和感を感じることからです。</a:t>
            </a:r>
            <a:endParaRPr kumimoji="1" lang="en-US" altLang="ja-JP" dirty="0" smtClean="0"/>
          </a:p>
          <a:p>
            <a:endParaRPr kumimoji="1" lang="en-US" altLang="ja-JP" dirty="0" smtClean="0"/>
          </a:p>
          <a:p>
            <a:r>
              <a:rPr kumimoji="1" lang="ja-JP" altLang="en-US" dirty="0" smtClean="0"/>
              <a:t>差し支えのないところで、教えていただきたいのですが、</a:t>
            </a:r>
            <a:endParaRPr kumimoji="1" lang="en-US" altLang="ja-JP" dirty="0" smtClean="0"/>
          </a:p>
          <a:p>
            <a:r>
              <a:rPr kumimoji="1" lang="ja-JP" altLang="en-US" dirty="0" smtClean="0"/>
              <a:t>実際に病院勤務の方々は　　　　　　どのくらいいらっしゃいますか？</a:t>
            </a:r>
            <a:endParaRPr kumimoji="1" lang="en-US" altLang="ja-JP" dirty="0" smtClean="0"/>
          </a:p>
          <a:p>
            <a:r>
              <a:rPr kumimoji="1" lang="ja-JP" altLang="en-US" dirty="0" smtClean="0"/>
              <a:t>また、透析医療関係者の方々は　　　いらっしゃいますか？</a:t>
            </a:r>
            <a:endParaRPr kumimoji="1" lang="en-US" altLang="ja-JP" dirty="0" smtClean="0"/>
          </a:p>
          <a:p>
            <a:r>
              <a:rPr kumimoji="1" lang="ja-JP" altLang="en-US" dirty="0" smtClean="0"/>
              <a:t>慢性腎臓病の当事者の方は　　　　　いらっしゃいますか？</a:t>
            </a:r>
            <a:endParaRPr kumimoji="1" lang="en-US" altLang="ja-JP" dirty="0" smtClean="0"/>
          </a:p>
          <a:p>
            <a:r>
              <a:rPr kumimoji="1" lang="ja-JP" altLang="en-US" dirty="0" smtClean="0"/>
              <a:t>研究職の方は　　　　　　　　　　　　　いらっしゃいますか？</a:t>
            </a:r>
            <a:endParaRPr kumimoji="1" lang="en-US" altLang="ja-JP" dirty="0" smtClean="0"/>
          </a:p>
          <a:p>
            <a:r>
              <a:rPr kumimoji="1" lang="ja-JP" altLang="en-US" dirty="0" smtClean="0"/>
              <a:t>一般市民の方々　　　　　　　　　　でしょうか？</a:t>
            </a:r>
            <a:endParaRPr kumimoji="1" lang="en-US" altLang="ja-JP" dirty="0" smtClean="0"/>
          </a:p>
          <a:p>
            <a:endParaRPr kumimoji="1" lang="en-US" altLang="ja-JP" dirty="0" smtClean="0"/>
          </a:p>
          <a:p>
            <a:r>
              <a:rPr kumimoji="1" lang="ja-JP" altLang="en-US" dirty="0" smtClean="0"/>
              <a:t>今日は、このセンシティブな倫理的課題に関して、のち程様々なご意見をいただけましたら、有難く思います。</a:t>
            </a:r>
            <a:endParaRPr kumimoji="1" lang="en-US" altLang="ja-JP" dirty="0" smtClean="0"/>
          </a:p>
          <a:p>
            <a:r>
              <a:rPr kumimoji="1" lang="ja-JP" altLang="en-US" dirty="0" smtClean="0"/>
              <a:t>どうぞよろしくお願いします。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E439B55D-D1DE-43DE-A2EA-5BCE56B05B73}" type="slidenum">
              <a:rPr kumimoji="1" lang="ja-JP" altLang="en-US" smtClean="0"/>
              <a:pPr/>
              <a:t>1</a:t>
            </a:fld>
            <a:endParaRPr kumimoji="1" lang="ja-JP" altLang="en-US"/>
          </a:p>
        </p:txBody>
      </p:sp>
    </p:spTree>
    <p:extLst>
      <p:ext uri="{BB962C8B-B14F-4D97-AF65-F5344CB8AC3E}">
        <p14:creationId xmlns:p14="http://schemas.microsoft.com/office/powerpoint/2010/main" val="204631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考察として、以下</a:t>
            </a:r>
            <a:r>
              <a:rPr kumimoji="1" lang="en-US" altLang="ja-JP" dirty="0" smtClean="0"/>
              <a:t>4</a:t>
            </a:r>
            <a:r>
              <a:rPr kumimoji="1" lang="ja-JP" altLang="en-US" dirty="0" smtClean="0"/>
              <a:t>点についてお話をしました。</a:t>
            </a:r>
            <a:endParaRPr kumimoji="1" lang="ja-JP" altLang="en-US" dirty="0"/>
          </a:p>
        </p:txBody>
      </p:sp>
      <p:sp>
        <p:nvSpPr>
          <p:cNvPr id="4" name="スライド番号プレースホルダ 3"/>
          <p:cNvSpPr>
            <a:spLocks noGrp="1"/>
          </p:cNvSpPr>
          <p:nvPr>
            <p:ph type="sldNum" sz="quarter" idx="10"/>
          </p:nvPr>
        </p:nvSpPr>
        <p:spPr/>
        <p:txBody>
          <a:bodyPr/>
          <a:lstStyle/>
          <a:p>
            <a:fld id="{E439B55D-D1DE-43DE-A2EA-5BCE56B05B73}" type="slidenum">
              <a:rPr kumimoji="1" lang="ja-JP" altLang="en-US" smtClean="0"/>
              <a:pPr/>
              <a:t>12</a:t>
            </a:fld>
            <a:endParaRPr kumimoji="1" lang="ja-JP" altLang="en-US"/>
          </a:p>
        </p:txBody>
      </p:sp>
    </p:spTree>
    <p:extLst>
      <p:ext uri="{BB962C8B-B14F-4D97-AF65-F5344CB8AC3E}">
        <p14:creationId xmlns:p14="http://schemas.microsoft.com/office/powerpoint/2010/main" val="173720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本日の内容として、これらの１から４までお話をします。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439B55D-D1DE-43DE-A2EA-5BCE56B05B73}" type="slidenum">
              <a:rPr kumimoji="1" lang="ja-JP" altLang="en-US" smtClean="0"/>
              <a:pPr/>
              <a:t>2</a:t>
            </a:fld>
            <a:endParaRPr kumimoji="1" lang="ja-JP" altLang="en-US"/>
          </a:p>
        </p:txBody>
      </p:sp>
    </p:spTree>
    <p:extLst>
      <p:ext uri="{BB962C8B-B14F-4D97-AF65-F5344CB8AC3E}">
        <p14:creationId xmlns:p14="http://schemas.microsoft.com/office/powerpoint/2010/main" val="423738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a:t>
            </a:r>
            <a:endParaRPr kumimoji="1" lang="en-US" altLang="ja-JP" dirty="0" smtClean="0"/>
          </a:p>
          <a:p>
            <a:r>
              <a:rPr kumimoji="1" lang="ja-JP" altLang="en-US" dirty="0" smtClean="0"/>
              <a:t>維持透析患者の中で、認知症合併ありと回答された患者の割合です。</a:t>
            </a:r>
            <a:endParaRPr kumimoji="1" lang="en-US" altLang="ja-JP" dirty="0" smtClean="0"/>
          </a:p>
          <a:p>
            <a:endParaRPr kumimoji="1" lang="en-US" altLang="ja-JP" dirty="0" smtClean="0"/>
          </a:p>
          <a:p>
            <a:r>
              <a:rPr kumimoji="1" lang="en-US" altLang="ja-JP" dirty="0" smtClean="0"/>
              <a:t>90</a:t>
            </a:r>
            <a:r>
              <a:rPr kumimoji="1" lang="ja-JP" altLang="en-US" dirty="0" smtClean="0"/>
              <a:t>歳以上の維持透析患者では、男性</a:t>
            </a:r>
            <a:r>
              <a:rPr kumimoji="1" lang="en-US" altLang="ja-JP" dirty="0" smtClean="0"/>
              <a:t>4</a:t>
            </a:r>
            <a:r>
              <a:rPr kumimoji="1" lang="ja-JP" altLang="en-US" dirty="0" smtClean="0"/>
              <a:t>割、女性</a:t>
            </a:r>
            <a:r>
              <a:rPr kumimoji="1" lang="en-US" altLang="ja-JP" dirty="0" smtClean="0"/>
              <a:t>5</a:t>
            </a:r>
            <a:r>
              <a:rPr kumimoji="1" lang="ja-JP" altLang="en-US" dirty="0" smtClean="0"/>
              <a:t>割が認知症を合併しています。</a:t>
            </a:r>
            <a:endParaRPr kumimoji="1" lang="en-US" altLang="ja-JP" dirty="0" smtClean="0"/>
          </a:p>
          <a:p>
            <a:endParaRPr kumimoji="1" lang="en-US" altLang="ja-JP" dirty="0" smtClean="0"/>
          </a:p>
          <a:p>
            <a:r>
              <a:rPr kumimoji="1" lang="ja-JP" altLang="en-US" dirty="0" smtClean="0"/>
              <a:t>そのため、透析開始あたり、　　　患者の意思を確認することが困難なこともあります。</a:t>
            </a:r>
            <a:endParaRPr kumimoji="1" lang="en-US" altLang="ja-JP" dirty="0" smtClean="0"/>
          </a:p>
          <a:p>
            <a:endParaRPr kumimoji="1" lang="en-US" altLang="ja-JP" dirty="0" smtClean="0"/>
          </a:p>
          <a:p>
            <a:r>
              <a:rPr kumimoji="1" lang="ja-JP" altLang="en-US" dirty="0" smtClean="0"/>
              <a:t>また、高齢の患者の透析開始について、</a:t>
            </a:r>
            <a:endParaRPr kumimoji="1" lang="en-US" altLang="ja-JP" dirty="0" smtClean="0"/>
          </a:p>
          <a:p>
            <a:endParaRPr kumimoji="1" lang="en-US" altLang="ja-JP" dirty="0" smtClean="0"/>
          </a:p>
          <a:p>
            <a:r>
              <a:rPr kumimoji="1" lang="ja-JP" altLang="en-US" dirty="0" smtClean="0"/>
              <a:t>①新しい治療を生活に組み込むことにより、ご本人のよい人生が本当に続くのか、　　　　　</a:t>
            </a:r>
            <a:endParaRPr kumimoji="1" lang="en-US" altLang="ja-JP" dirty="0" smtClean="0"/>
          </a:p>
          <a:p>
            <a:r>
              <a:rPr kumimoji="1" lang="ja-JP" altLang="en-US" dirty="0" smtClean="0"/>
              <a:t>　　新しい治療の生活に適応するまでの困難が、本人の生活の質を下げてしまうのか？</a:t>
            </a:r>
            <a:endParaRPr kumimoji="1" lang="en-US" altLang="ja-JP" dirty="0" smtClean="0"/>
          </a:p>
          <a:p>
            <a:r>
              <a:rPr kumimoji="1" lang="ja-JP" altLang="en-US" dirty="0" smtClean="0"/>
              <a:t>　　充分に考える必要があります。</a:t>
            </a:r>
            <a:endParaRPr kumimoji="1" lang="en-US" altLang="ja-JP" dirty="0" smtClean="0"/>
          </a:p>
          <a:p>
            <a:endParaRPr kumimoji="1" lang="en-US" altLang="ja-JP" dirty="0" smtClean="0"/>
          </a:p>
          <a:p>
            <a:endParaRPr kumimoji="1" lang="en-US" altLang="ja-JP" dirty="0" smtClean="0"/>
          </a:p>
          <a:p>
            <a:r>
              <a:rPr kumimoji="1" lang="ja-JP" altLang="en-US" dirty="0" smtClean="0"/>
              <a:t>②ご本人が残された時間を、できるだけ快適に過ごせることを、目標とする場合、</a:t>
            </a:r>
            <a:endParaRPr kumimoji="1" lang="en-US" altLang="ja-JP" dirty="0" smtClean="0"/>
          </a:p>
          <a:p>
            <a:r>
              <a:rPr kumimoji="1" lang="ja-JP" altLang="en-US" dirty="0" smtClean="0"/>
              <a:t>透析開始を見合わせて、</a:t>
            </a:r>
            <a:endParaRPr kumimoji="1" lang="en-US" altLang="ja-JP" dirty="0" smtClean="0"/>
          </a:p>
          <a:p>
            <a:r>
              <a:rPr kumimoji="1" lang="ja-JP" altLang="en-US" dirty="0" smtClean="0"/>
              <a:t>保存的治療の継続により、天寿を全うするという考え方もできることを話し合う時代になりました。</a:t>
            </a:r>
            <a:endParaRPr kumimoji="1" lang="en-US" altLang="ja-JP" dirty="0" smtClean="0"/>
          </a:p>
          <a:p>
            <a:endParaRPr kumimoji="1" lang="en-US" altLang="ja-JP" dirty="0" smtClean="0"/>
          </a:p>
          <a:p>
            <a:r>
              <a:rPr kumimoji="1" lang="ja-JP" altLang="en-US" dirty="0" smtClean="0"/>
              <a:t>この流れを受けて、</a:t>
            </a:r>
            <a:r>
              <a:rPr kumimoji="1" lang="en-US" altLang="ja-JP" dirty="0" smtClean="0"/>
              <a:t>2012</a:t>
            </a:r>
            <a:r>
              <a:rPr kumimoji="1" lang="ja-JP" altLang="en-US" dirty="0" smtClean="0"/>
              <a:t>年に透析医学会から、提言案が出されました。</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439B55D-D1DE-43DE-A2EA-5BCE56B05B73}" type="slidenum">
              <a:rPr kumimoji="1" lang="ja-JP" altLang="en-US" smtClean="0"/>
              <a:pPr/>
              <a:t>3</a:t>
            </a:fld>
            <a:endParaRPr kumimoji="1" lang="ja-JP" altLang="en-US"/>
          </a:p>
        </p:txBody>
      </p:sp>
    </p:spTree>
    <p:extLst>
      <p:ext uri="{BB962C8B-B14F-4D97-AF65-F5344CB8AC3E}">
        <p14:creationId xmlns:p14="http://schemas.microsoft.com/office/powerpoint/2010/main" val="203915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提言案の要点をお示しします。</a:t>
            </a:r>
            <a:endParaRPr kumimoji="1" lang="en-US" altLang="ja-JP" dirty="0" smtClean="0"/>
          </a:p>
          <a:p>
            <a:r>
              <a:rPr kumimoji="1" lang="ja-JP" altLang="en-US" dirty="0" smtClean="0"/>
              <a:t>提言１では、情報提供と自己決定の援助　</a:t>
            </a:r>
            <a:endParaRPr kumimoji="1" lang="en-US" altLang="ja-JP" dirty="0" smtClean="0"/>
          </a:p>
          <a:p>
            <a:r>
              <a:rPr kumimoji="1" lang="ja-JP" altLang="en-US" dirty="0" smtClean="0"/>
              <a:t>提言２では、自己決定の尊重</a:t>
            </a:r>
            <a:endParaRPr kumimoji="1" lang="en-US" altLang="ja-JP" dirty="0" smtClean="0"/>
          </a:p>
          <a:p>
            <a:r>
              <a:rPr kumimoji="1" lang="ja-JP" altLang="en-US" dirty="0" smtClean="0"/>
              <a:t>提言３では、同意書の取得</a:t>
            </a:r>
            <a:endParaRPr kumimoji="1" lang="en-US" altLang="ja-JP" dirty="0" smtClean="0"/>
          </a:p>
          <a:p>
            <a:endParaRPr kumimoji="1" lang="en-US" altLang="ja-JP" dirty="0" smtClean="0"/>
          </a:p>
          <a:p>
            <a:r>
              <a:rPr kumimoji="1" lang="ja-JP" altLang="en-US" dirty="0" smtClean="0"/>
              <a:t>提言４では、</a:t>
            </a:r>
            <a:endParaRPr kumimoji="1" lang="en-US" altLang="ja-JP" dirty="0" smtClean="0"/>
          </a:p>
          <a:p>
            <a:r>
              <a:rPr kumimoji="1" lang="ja-JP" altLang="en-US" dirty="0" smtClean="0"/>
              <a:t>医療チームによる維持血液透析療法の見合わせが挙げられ、</a:t>
            </a:r>
            <a:endParaRPr kumimoji="1" lang="en-US" altLang="ja-JP" dirty="0" smtClean="0"/>
          </a:p>
          <a:p>
            <a:r>
              <a:rPr kumimoji="1" lang="ja-JP" altLang="en-US" dirty="0" smtClean="0"/>
              <a:t>一定の条件を満たす終末期患者では、透析療法の開始、または、継続を見合わせること。</a:t>
            </a:r>
            <a:endParaRPr kumimoji="1" lang="en-US" altLang="ja-JP" dirty="0" smtClean="0"/>
          </a:p>
          <a:p>
            <a:endParaRPr kumimoji="1" lang="en-US" altLang="ja-JP" dirty="0" smtClean="0"/>
          </a:p>
          <a:p>
            <a:r>
              <a:rPr kumimoji="1" lang="ja-JP" altLang="en-US" dirty="0" smtClean="0"/>
              <a:t>患者の意思を尊重した事前ケア計画を策定すること、</a:t>
            </a:r>
            <a:endParaRPr kumimoji="1" lang="en-US" altLang="ja-JP" dirty="0" smtClean="0"/>
          </a:p>
          <a:p>
            <a:r>
              <a:rPr kumimoji="1" lang="ja-JP" altLang="en-US" dirty="0" smtClean="0"/>
              <a:t>患者に効果的な緩和ケアを提供することが　　　　　　　うたわれています。</a:t>
            </a:r>
            <a:endParaRPr kumimoji="1" lang="en-US" altLang="ja-JP" dirty="0" smtClean="0"/>
          </a:p>
          <a:p>
            <a:endParaRPr kumimoji="1" lang="en-US" altLang="ja-JP" dirty="0" smtClean="0"/>
          </a:p>
          <a:p>
            <a:r>
              <a:rPr kumimoji="1" lang="ja-JP" altLang="en-US" dirty="0" smtClean="0"/>
              <a:t>しかし、今年の透析医学会では、全国腎臓病協議会の宮本さまから、</a:t>
            </a:r>
            <a:endParaRPr kumimoji="1" lang="en-US" altLang="ja-JP" dirty="0" smtClean="0"/>
          </a:p>
          <a:p>
            <a:r>
              <a:rPr kumimoji="1" lang="ja-JP" altLang="en-US" dirty="0" smtClean="0"/>
              <a:t>この提言を実際に行うことのできる具体的な仕組みづくりを望まれました。</a:t>
            </a:r>
            <a:endParaRPr kumimoji="1" lang="en-US" altLang="ja-JP" dirty="0" smtClean="0"/>
          </a:p>
          <a:p>
            <a:r>
              <a:rPr kumimoji="1" lang="ja-JP" altLang="en-US" dirty="0" smtClean="0"/>
              <a:t>つまり、透析医療従事者は、緩和ケアを提供する知識と技術を身につけることが、求め</a:t>
            </a:r>
            <a:r>
              <a:rPr kumimoji="1" lang="ja-JP" altLang="en-US" dirty="0" err="1" smtClean="0"/>
              <a:t>らて</a:t>
            </a:r>
            <a:r>
              <a:rPr kumimoji="1" lang="ja-JP" altLang="en-US" dirty="0" smtClean="0"/>
              <a:t>います。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39B55D-D1DE-43DE-A2EA-5BCE56B05B73}" type="slidenum">
              <a:rPr kumimoji="1" lang="ja-JP" altLang="en-US" smtClean="0"/>
              <a:pPr/>
              <a:t>4</a:t>
            </a:fld>
            <a:endParaRPr kumimoji="1" lang="ja-JP" altLang="en-US"/>
          </a:p>
        </p:txBody>
      </p:sp>
    </p:spTree>
    <p:extLst>
      <p:ext uri="{BB962C8B-B14F-4D97-AF65-F5344CB8AC3E}">
        <p14:creationId xmlns:p14="http://schemas.microsoft.com/office/powerpoint/2010/main" val="52485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55000" lnSpcReduction="20000"/>
          </a:bodyPr>
          <a:lstStyle/>
          <a:p>
            <a:r>
              <a:rPr kumimoji="1" lang="ja-JP" altLang="en-US" dirty="0" smtClean="0"/>
              <a:t>●これは、提言（案）をまとめておられる、</a:t>
            </a:r>
            <a:endParaRPr kumimoji="1" lang="en-US" altLang="ja-JP" dirty="0" smtClean="0"/>
          </a:p>
          <a:p>
            <a:r>
              <a:rPr kumimoji="1" lang="ja-JP" altLang="en-US" dirty="0" smtClean="0"/>
              <a:t>大平征爾先生が、　　　</a:t>
            </a:r>
            <a:r>
              <a:rPr kumimoji="1" lang="ja-JP" altLang="en-US" sz="3200" dirty="0" smtClean="0"/>
              <a:t>今年</a:t>
            </a:r>
            <a:r>
              <a:rPr kumimoji="1" lang="en-US" altLang="ja-JP" sz="3200" dirty="0" smtClean="0"/>
              <a:t>5</a:t>
            </a:r>
            <a:r>
              <a:rPr kumimoji="1" lang="ja-JP" altLang="en-US" sz="3200" dirty="0" smtClean="0"/>
              <a:t>月にクリにカルエンジニアリングに掲載された論文の図に、私見として、現状をわかりやすく</a:t>
            </a:r>
            <a:endParaRPr kumimoji="1" lang="en-US" altLang="ja-JP" sz="3200" dirty="0" smtClean="0"/>
          </a:p>
          <a:p>
            <a:r>
              <a:rPr kumimoji="1" lang="ja-JP" altLang="en-US" sz="3200" dirty="0" smtClean="0"/>
              <a:t>②点書き加えた図です。</a:t>
            </a:r>
            <a:endParaRPr kumimoji="1" lang="en-US" altLang="ja-JP" sz="3200" dirty="0" smtClean="0"/>
          </a:p>
          <a:p>
            <a:r>
              <a:rPr kumimoji="1" lang="ja-JP" altLang="en-US" sz="3200" dirty="0" smtClean="0"/>
              <a:t>まず、この部分に「腎臓内科医」「循環器内科医」を書き加えました。</a:t>
            </a:r>
            <a:endParaRPr kumimoji="1" lang="en-US" altLang="ja-JP" sz="3200" dirty="0" smtClean="0"/>
          </a:p>
          <a:p>
            <a:endParaRPr kumimoji="1" lang="en-US" altLang="ja-JP" sz="3200" dirty="0" smtClean="0"/>
          </a:p>
          <a:p>
            <a:r>
              <a:rPr kumimoji="1" lang="ja-JP" altLang="en-US" sz="3200" dirty="0" smtClean="0"/>
              <a:t>また、大平先生は、「透析非導入は、保存的療法であり、治療であること」を明記しておられます。</a:t>
            </a:r>
            <a:endParaRPr kumimoji="1" lang="en-US" altLang="ja-JP" sz="3200" dirty="0" smtClean="0"/>
          </a:p>
          <a:p>
            <a:r>
              <a:rPr kumimoji="1" lang="ja-JP" altLang="en-US" sz="3200" dirty="0" smtClean="0"/>
              <a:t>私たち医療従事者は、</a:t>
            </a:r>
            <a:endParaRPr kumimoji="1" lang="en-US" altLang="ja-JP" sz="3200" dirty="0" smtClean="0"/>
          </a:p>
          <a:p>
            <a:r>
              <a:rPr kumimoji="1" lang="ja-JP" altLang="en-US" sz="3200" dirty="0" smtClean="0"/>
              <a:t>透析を開始しないことは、治療を拒否しているのではなく、保存的治療のみを選択しているということを共有することができます。</a:t>
            </a:r>
            <a:endParaRPr kumimoji="1" lang="en-US" altLang="ja-JP" dirty="0" smtClean="0"/>
          </a:p>
          <a:p>
            <a:r>
              <a:rPr kumimoji="1" lang="ja-JP" altLang="en-US" dirty="0" smtClean="0"/>
              <a:t>導入するか否かの話し合いには、身体状態・精神神経状態・合併症の重症度・年齢・患者家族の意向・期待度が考慮されると書かれています。</a:t>
            </a:r>
            <a:endParaRPr kumimoji="1" lang="en-US" altLang="ja-JP" dirty="0" smtClean="0"/>
          </a:p>
          <a:p>
            <a:endParaRPr kumimoji="1" lang="en-US" altLang="ja-JP" dirty="0" smtClean="0"/>
          </a:p>
          <a:p>
            <a:r>
              <a:rPr kumimoji="1" lang="ja-JP" altLang="en-US" dirty="0" smtClean="0"/>
              <a:t>この赤い⇒についてご説明します。</a:t>
            </a:r>
            <a:endParaRPr kumimoji="1" lang="en-US" altLang="ja-JP" dirty="0" smtClean="0"/>
          </a:p>
          <a:p>
            <a:r>
              <a:rPr kumimoji="1" lang="ja-JP" altLang="en-US" dirty="0" smtClean="0"/>
              <a:t>この度透析医学会の（案）では、透析の不開始についても解説されています。</a:t>
            </a:r>
            <a:endParaRPr kumimoji="1" lang="en-US" altLang="ja-JP" dirty="0" smtClean="0"/>
          </a:p>
          <a:p>
            <a:r>
              <a:rPr kumimoji="1" lang="ja-JP" altLang="en-US" dirty="0" smtClean="0"/>
              <a:t>この提言（案）が出されるまでには、</a:t>
            </a:r>
            <a:endParaRPr kumimoji="1" lang="en-US" altLang="ja-JP" dirty="0" smtClean="0"/>
          </a:p>
          <a:p>
            <a:r>
              <a:rPr kumimoji="1" lang="ja-JP" altLang="en-US" dirty="0" smtClean="0"/>
              <a:t>透析患者の</a:t>
            </a:r>
            <a:r>
              <a:rPr kumimoji="1" lang="en-US" altLang="ja-JP" dirty="0" err="1" smtClean="0"/>
              <a:t>QOL</a:t>
            </a:r>
            <a:r>
              <a:rPr kumimoji="1" lang="ja-JP" altLang="en-US" dirty="0" smtClean="0"/>
              <a:t>を考慮する状況において、透析見合わせ・不開始のガイドラインが必要との調査があることが基礎となっています。</a:t>
            </a:r>
            <a:endParaRPr kumimoji="1" lang="en-US" altLang="ja-JP" dirty="0" smtClean="0"/>
          </a:p>
          <a:p>
            <a:r>
              <a:rPr kumimoji="1" lang="ja-JP" altLang="en-US" dirty="0" smtClean="0"/>
              <a:t>つまり、現場では、透析中止や不開始があるけれども、それを妥当とする学会としての提言が欲しいという、</a:t>
            </a:r>
            <a:endParaRPr kumimoji="1" lang="en-US" altLang="ja-JP" dirty="0" smtClean="0"/>
          </a:p>
          <a:p>
            <a:r>
              <a:rPr kumimoji="1" lang="ja-JP" altLang="en-US" dirty="0" smtClean="0"/>
              <a:t>臨床現場の状況があるのです。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39B55D-D1DE-43DE-A2EA-5BCE56B05B73}" type="slidenum">
              <a:rPr kumimoji="1" lang="ja-JP" altLang="en-US" smtClean="0"/>
              <a:pPr/>
              <a:t>5</a:t>
            </a:fld>
            <a:endParaRPr kumimoji="1" lang="ja-JP" altLang="en-US"/>
          </a:p>
        </p:txBody>
      </p:sp>
    </p:spTree>
    <p:extLst>
      <p:ext uri="{BB962C8B-B14F-4D97-AF65-F5344CB8AC3E}">
        <p14:creationId xmlns:p14="http://schemas.microsoft.com/office/powerpoint/2010/main" val="276004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これは、終末期がん患者の家族のグッドデス概念です。</a:t>
            </a:r>
            <a:endParaRPr kumimoji="1" lang="en-US" altLang="ja-JP" dirty="0" smtClean="0"/>
          </a:p>
          <a:p>
            <a:endParaRPr kumimoji="1" lang="en-US" altLang="ja-JP" dirty="0" smtClean="0"/>
          </a:p>
          <a:p>
            <a:r>
              <a:rPr kumimoji="1" lang="en-US" altLang="ja-JP" dirty="0" smtClean="0"/>
              <a:t>A</a:t>
            </a:r>
            <a:r>
              <a:rPr kumimoji="1" lang="ja-JP" altLang="en-US" dirty="0" smtClean="0"/>
              <a:t>氏の家族は、</a:t>
            </a:r>
            <a:endParaRPr kumimoji="1" lang="en-US" altLang="ja-JP" dirty="0" smtClean="0"/>
          </a:p>
          <a:p>
            <a:r>
              <a:rPr kumimoji="1" lang="ja-JP" altLang="en-US" dirty="0" smtClean="0"/>
              <a:t>①患者がおだやかにすごせること</a:t>
            </a:r>
            <a:endParaRPr kumimoji="1" lang="en-US" altLang="ja-JP" dirty="0" smtClean="0"/>
          </a:p>
          <a:p>
            <a:r>
              <a:rPr kumimoji="1" lang="ja-JP" altLang="en-US" dirty="0" smtClean="0"/>
              <a:t>②気軽に相談できる医療者がいること</a:t>
            </a:r>
            <a:endParaRPr kumimoji="1" lang="en-US" altLang="ja-JP" dirty="0" smtClean="0"/>
          </a:p>
          <a:p>
            <a:r>
              <a:rPr kumimoji="1" lang="ja-JP" altLang="en-US" dirty="0" smtClean="0"/>
              <a:t>③誰かの負担にならないこと　　　を大切にしておられました。</a:t>
            </a:r>
            <a:endParaRPr kumimoji="1" lang="en-US" altLang="ja-JP" dirty="0" smtClean="0"/>
          </a:p>
          <a:p>
            <a:endParaRPr kumimoji="1" lang="en-US" altLang="ja-JP" dirty="0" smtClean="0"/>
          </a:p>
          <a:p>
            <a:r>
              <a:rPr kumimoji="1" lang="ja-JP" altLang="en-US" dirty="0" smtClean="0"/>
              <a:t>そして、その家族が希望が「透析見合わせ」であり、医療者が支援することとなりました。</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439B55D-D1DE-43DE-A2EA-5BCE56B05B73}" type="slidenum">
              <a:rPr kumimoji="1" lang="ja-JP" altLang="en-US" smtClean="0"/>
              <a:pPr/>
              <a:t>8</a:t>
            </a:fld>
            <a:endParaRPr kumimoji="1" lang="ja-JP" altLang="en-US"/>
          </a:p>
        </p:txBody>
      </p:sp>
    </p:spTree>
    <p:extLst>
      <p:ext uri="{BB962C8B-B14F-4D97-AF65-F5344CB8AC3E}">
        <p14:creationId xmlns:p14="http://schemas.microsoft.com/office/powerpoint/2010/main" val="337923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会田薫子先生「延命医療と臨床現場」の</a:t>
            </a:r>
            <a:r>
              <a:rPr kumimoji="1" lang="en-US" altLang="ja-JP" dirty="0" err="1" smtClean="0"/>
              <a:t>P.64</a:t>
            </a:r>
            <a:endParaRPr kumimoji="1" lang="en-US" altLang="ja-JP" dirty="0" smtClean="0"/>
          </a:p>
          <a:p>
            <a:endParaRPr kumimoji="1" lang="en-US" altLang="ja-JP" dirty="0" smtClean="0"/>
          </a:p>
          <a:p>
            <a:r>
              <a:rPr kumimoji="1" lang="ja-JP" altLang="en-US" dirty="0" smtClean="0"/>
              <a:t>「これまでの臨床経験の中で、日本人には明らかな宗教観がみられないと感じており</a:t>
            </a:r>
            <a:endParaRPr kumimoji="1" lang="en-US" altLang="ja-JP" dirty="0" smtClean="0"/>
          </a:p>
          <a:p>
            <a:endParaRPr kumimoji="1" lang="en-US" altLang="ja-JP" dirty="0" smtClean="0"/>
          </a:p>
          <a:p>
            <a:r>
              <a:rPr kumimoji="1" lang="ja-JP" altLang="en-US" dirty="0" smtClean="0"/>
              <a:t>どのように死を迎えるかも考えたことがない一般市民がほとんどであるように思われ、</a:t>
            </a:r>
            <a:endParaRPr kumimoji="1" lang="en-US" altLang="ja-JP" dirty="0" smtClean="0"/>
          </a:p>
          <a:p>
            <a:r>
              <a:rPr kumimoji="1" lang="ja-JP" altLang="en-US" dirty="0" smtClean="0"/>
              <a:t>死生観も未熟であるため・・・・、生への執着がみられ、</a:t>
            </a:r>
            <a:endParaRPr kumimoji="1" lang="en-US" altLang="ja-JP" dirty="0" smtClean="0"/>
          </a:p>
          <a:p>
            <a:r>
              <a:rPr kumimoji="1" lang="ja-JP" altLang="en-US" dirty="0" smtClean="0"/>
              <a:t>それが延命医療の継続に関連している　　　と思われる・・・、と話す対象医師が多かった。</a:t>
            </a:r>
            <a:endParaRPr kumimoji="1" lang="en-US" altLang="ja-JP" dirty="0" smtClean="0"/>
          </a:p>
          <a:p>
            <a:endParaRPr kumimoji="1" lang="en-US" altLang="ja-JP" dirty="0" smtClean="0"/>
          </a:p>
          <a:p>
            <a:r>
              <a:rPr kumimoji="1" lang="ja-JP" altLang="en-US" dirty="0" smtClean="0"/>
              <a:t>透析医療従事者も、「透析をすることが最善の医療」と医療者の視点から思い込んでいることが、あるように感じている。</a:t>
            </a:r>
            <a:endParaRPr kumimoji="1" lang="en-US" altLang="ja-JP" dirty="0" smtClean="0"/>
          </a:p>
          <a:p>
            <a:r>
              <a:rPr kumimoji="1" lang="en-US" altLang="ja-JP" dirty="0" smtClean="0"/>
              <a:t>90</a:t>
            </a:r>
            <a:r>
              <a:rPr kumimoji="1" lang="ja-JP" altLang="en-US" dirty="0" smtClean="0"/>
              <a:t>歳以上の高齢者が、両手を抑制されて、</a:t>
            </a:r>
            <a:r>
              <a:rPr kumimoji="1" lang="en-US" altLang="ja-JP" dirty="0" smtClean="0"/>
              <a:t>4</a:t>
            </a:r>
            <a:r>
              <a:rPr kumimoji="1" lang="ja-JP" altLang="en-US" dirty="0" smtClean="0"/>
              <a:t>時間の拘束を受けて、</a:t>
            </a:r>
            <a:endParaRPr kumimoji="1" lang="en-US" altLang="ja-JP" dirty="0" smtClean="0"/>
          </a:p>
          <a:p>
            <a:r>
              <a:rPr kumimoji="1" lang="ja-JP" altLang="en-US" dirty="0" smtClean="0"/>
              <a:t>延命治療をうけることに、疑問をもつ現場の職員も多いと感じる。</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439B55D-D1DE-43DE-A2EA-5BCE56B05B73}" type="slidenum">
              <a:rPr kumimoji="1" lang="ja-JP" altLang="en-US" smtClean="0"/>
              <a:pPr/>
              <a:t>9</a:t>
            </a:fld>
            <a:endParaRPr kumimoji="1" lang="ja-JP" altLang="en-US"/>
          </a:p>
        </p:txBody>
      </p:sp>
    </p:spTree>
    <p:extLst>
      <p:ext uri="{BB962C8B-B14F-4D97-AF65-F5344CB8AC3E}">
        <p14:creationId xmlns:p14="http://schemas.microsoft.com/office/powerpoint/2010/main" val="424043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a:buNone/>
            </a:pPr>
            <a:r>
              <a:rPr kumimoji="1" lang="en-US" altLang="ja-JP" sz="1200" dirty="0" smtClean="0"/>
              <a:t>【</a:t>
            </a:r>
            <a:r>
              <a:rPr kumimoji="1" lang="ja-JP" altLang="en-US" sz="1200" dirty="0" smtClean="0"/>
              <a:t>ヘルスプロモーション</a:t>
            </a:r>
            <a:r>
              <a:rPr kumimoji="1" lang="en-US" altLang="ja-JP" sz="1200" dirty="0" smtClean="0"/>
              <a:t>/</a:t>
            </a:r>
            <a:r>
              <a:rPr kumimoji="1" lang="ja-JP" altLang="en-US" sz="1200" dirty="0" smtClean="0"/>
              <a:t>ウェルネス型看護診断</a:t>
            </a:r>
            <a:r>
              <a:rPr kumimoji="1" lang="en-US" altLang="ja-JP" sz="1200" dirty="0" smtClean="0"/>
              <a:t>】</a:t>
            </a:r>
          </a:p>
          <a:p>
            <a:pPr>
              <a:buNone/>
            </a:pPr>
            <a:r>
              <a:rPr lang="ja-JP" altLang="en-US" sz="1600" b="1" dirty="0" smtClean="0">
                <a:solidFill>
                  <a:srgbClr val="FF0000"/>
                </a:solidFill>
              </a:rPr>
              <a:t> 意思決定促進準備状態</a:t>
            </a:r>
            <a:endParaRPr lang="en-US" altLang="ja-JP" sz="1600" b="1" dirty="0" smtClean="0">
              <a:solidFill>
                <a:srgbClr val="FF0000"/>
              </a:solidFill>
            </a:endParaRPr>
          </a:p>
          <a:p>
            <a:pPr>
              <a:buNone/>
            </a:pPr>
            <a:r>
              <a:rPr lang="en-US" altLang="ja-JP" sz="1100" b="1" dirty="0" smtClean="0">
                <a:solidFill>
                  <a:srgbClr val="FF0000"/>
                </a:solidFill>
              </a:rPr>
              <a:t>  </a:t>
            </a:r>
            <a:r>
              <a:rPr lang="en-US" altLang="ja-JP" sz="1100" dirty="0" smtClean="0"/>
              <a:t>Readiness</a:t>
            </a:r>
            <a:r>
              <a:rPr lang="ja-JP" altLang="en-US" sz="1100" dirty="0" smtClean="0"/>
              <a:t>　</a:t>
            </a:r>
            <a:r>
              <a:rPr lang="en-US" altLang="ja-JP" sz="1100" dirty="0" smtClean="0"/>
              <a:t>for Enhanced Decision-Making</a:t>
            </a:r>
            <a:endParaRPr lang="en-US" altLang="ja-JP" sz="1200" dirty="0" smtClean="0"/>
          </a:p>
          <a:p>
            <a:pPr>
              <a:buNone/>
            </a:pPr>
            <a:r>
              <a:rPr kumimoji="1" lang="en-US" altLang="ja-JP" sz="1200" dirty="0" smtClean="0"/>
              <a:t>【</a:t>
            </a:r>
            <a:r>
              <a:rPr kumimoji="1" lang="ja-JP" altLang="en-US" sz="1200" dirty="0" smtClean="0"/>
              <a:t>定義</a:t>
            </a:r>
            <a:r>
              <a:rPr kumimoji="1" lang="en-US" altLang="ja-JP" sz="1200" dirty="0" smtClean="0"/>
              <a:t>】</a:t>
            </a:r>
            <a:r>
              <a:rPr lang="ja-JP" altLang="en-US" sz="1200" dirty="0" smtClean="0"/>
              <a:t>短期及び長期の健康に関連した目標を充分に達成して強化できる行動方針を選択しようとするパターン。</a:t>
            </a:r>
            <a:endParaRPr lang="en-US" altLang="ja-JP" sz="1200" dirty="0" smtClean="0"/>
          </a:p>
          <a:p>
            <a:pPr>
              <a:buNone/>
            </a:pPr>
            <a:r>
              <a:rPr kumimoji="1" lang="en-US" altLang="ja-JP" sz="1200" dirty="0" smtClean="0"/>
              <a:t>【</a:t>
            </a:r>
            <a:r>
              <a:rPr kumimoji="1" lang="ja-JP" altLang="en-US" sz="1200" dirty="0" smtClean="0"/>
              <a:t>看護成果：意思決定</a:t>
            </a:r>
            <a:r>
              <a:rPr kumimoji="1" lang="en-US" altLang="ja-JP" sz="1200" dirty="0" smtClean="0"/>
              <a:t>,</a:t>
            </a:r>
            <a:r>
              <a:rPr kumimoji="1" lang="ja-JP" altLang="en-US" sz="1200" dirty="0" smtClean="0"/>
              <a:t>情報処理</a:t>
            </a:r>
            <a:r>
              <a:rPr lang="en-US" altLang="ja-JP" sz="1200" dirty="0" smtClean="0"/>
              <a:t>】</a:t>
            </a:r>
          </a:p>
          <a:p>
            <a:pPr>
              <a:buNone/>
            </a:pPr>
            <a:r>
              <a:rPr lang="ja-JP" altLang="en-US" sz="1200" dirty="0" smtClean="0"/>
              <a:t>目標：個人</a:t>
            </a:r>
            <a:r>
              <a:rPr lang="en-US" altLang="ja-JP" sz="1200" dirty="0" smtClean="0"/>
              <a:t>/</a:t>
            </a:r>
            <a:r>
              <a:rPr lang="ja-JP" altLang="en-US" sz="1200" dirty="0" smtClean="0"/>
              <a:t>集団は意思決定に対する</a:t>
            </a:r>
            <a:r>
              <a:rPr lang="ja-JP" altLang="en-US" sz="1200" dirty="0" smtClean="0">
                <a:solidFill>
                  <a:srgbClr val="FF0000"/>
                </a:solidFill>
              </a:rPr>
              <a:t>満足感が高まった</a:t>
            </a:r>
            <a:r>
              <a:rPr lang="ja-JP" altLang="en-US" sz="1200" dirty="0" smtClean="0"/>
              <a:t>と報告する。</a:t>
            </a:r>
            <a:endParaRPr lang="en-US" altLang="ja-JP" sz="1200" dirty="0" smtClean="0"/>
          </a:p>
          <a:p>
            <a:pPr>
              <a:buNone/>
            </a:pPr>
            <a:r>
              <a:rPr kumimoji="1" lang="en-US" altLang="ja-JP" sz="1200" dirty="0" smtClean="0"/>
              <a:t>【</a:t>
            </a:r>
            <a:r>
              <a:rPr kumimoji="1" lang="ja-JP" altLang="en-US" sz="1200" dirty="0" smtClean="0"/>
              <a:t>看護介入：意思決定援助</a:t>
            </a:r>
            <a:r>
              <a:rPr kumimoji="1" lang="en-US" altLang="ja-JP" sz="1200" dirty="0" smtClean="0"/>
              <a:t>,</a:t>
            </a:r>
            <a:r>
              <a:rPr kumimoji="1" lang="ja-JP" altLang="en-US" sz="1200" dirty="0" smtClean="0"/>
              <a:t>共同目標設定</a:t>
            </a:r>
            <a:r>
              <a:rPr kumimoji="1" lang="en-US" altLang="ja-JP" sz="1200" dirty="0" smtClean="0"/>
              <a:t>】</a:t>
            </a:r>
          </a:p>
          <a:p>
            <a:pPr>
              <a:buNone/>
            </a:pPr>
            <a:endParaRPr kumimoji="1" lang="ja-JP" altLang="en-US" sz="1200" dirty="0" smtClean="0"/>
          </a:p>
          <a:p>
            <a:endParaRPr kumimoji="1" lang="en-US" altLang="ja-JP" dirty="0" smtClean="0"/>
          </a:p>
          <a:p>
            <a:endParaRPr kumimoji="1" lang="en-US" altLang="ja-JP" dirty="0" smtClean="0"/>
          </a:p>
          <a:p>
            <a:r>
              <a:rPr kumimoji="1" lang="ja-JP" altLang="en-US" dirty="0" smtClean="0"/>
              <a:t>これは、意思決定に関する　看護診断として、意思決定促進準備状態がありますが、</a:t>
            </a:r>
            <a:endParaRPr kumimoji="1" lang="en-US" altLang="ja-JP" dirty="0" smtClean="0"/>
          </a:p>
          <a:p>
            <a:r>
              <a:rPr kumimoji="1" lang="ja-JP" altLang="en-US" dirty="0" smtClean="0"/>
              <a:t>この成果としては、意思決定に対する満足感が高まったと報告する、となります。</a:t>
            </a:r>
            <a:endParaRPr kumimoji="1" lang="en-US" altLang="ja-JP" dirty="0" smtClean="0"/>
          </a:p>
          <a:p>
            <a:r>
              <a:rPr kumimoji="1" lang="ja-JP" altLang="en-US" dirty="0" smtClean="0"/>
              <a:t>今回の事例においても、満足感を成果指標としています。</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smtClean="0"/>
              <a:t>,</a:t>
            </a:r>
            <a:r>
              <a:rPr kumimoji="1" lang="ja-JP" altLang="en-US" dirty="0" smtClean="0"/>
              <a:t>ウェルネス型看護診断は、</a:t>
            </a:r>
            <a:endParaRPr kumimoji="1" lang="en-US" altLang="ja-JP" dirty="0" smtClean="0"/>
          </a:p>
          <a:p>
            <a:r>
              <a:rPr kumimoji="1" lang="ja-JP" altLang="en-US" dirty="0" smtClean="0"/>
              <a:t>「ウェルネスのある一定のレベルからより高いレベルに変わろうとする、個人や、集団、地域社会に対する臨床診断」である。（</a:t>
            </a:r>
            <a:r>
              <a:rPr kumimoji="1" lang="en-US" altLang="ja-JP" dirty="0" err="1" smtClean="0"/>
              <a:t>NANDA2007</a:t>
            </a:r>
            <a:r>
              <a:rPr kumimoji="1" lang="ja-JP" altLang="en-US" dirty="0" smtClean="0"/>
              <a:t>）（</a:t>
            </a:r>
            <a:r>
              <a:rPr kumimoji="1" lang="en-US" altLang="ja-JP" dirty="0" smtClean="0"/>
              <a:t>721</a:t>
            </a:r>
            <a:r>
              <a:rPr kumimoji="1" lang="ja-JP" altLang="en-US" dirty="0" smtClean="0"/>
              <a:t>）</a:t>
            </a:r>
            <a:endParaRPr kumimoji="1" lang="en-US" altLang="ja-JP" dirty="0" smtClean="0"/>
          </a:p>
          <a:p>
            <a:r>
              <a:rPr kumimoji="1" lang="ja-JP" altLang="en-US" dirty="0" smtClean="0"/>
              <a:t>条件</a:t>
            </a:r>
            <a:endParaRPr kumimoji="1" lang="en-US" altLang="ja-JP" dirty="0" smtClean="0"/>
          </a:p>
          <a:p>
            <a:r>
              <a:rPr kumimoji="1" lang="ja-JP" altLang="en-US" dirty="0" smtClean="0"/>
              <a:t>１）クライエントがある特定の分野において、健康を増進しようとする、願望をもっている</a:t>
            </a:r>
            <a:endParaRPr kumimoji="1" lang="en-US" altLang="ja-JP" dirty="0" smtClean="0"/>
          </a:p>
          <a:p>
            <a:r>
              <a:rPr kumimoji="1" lang="ja-JP" altLang="en-US" dirty="0" smtClean="0"/>
              <a:t>２）クライエントが現在、ある特定の分野において、効果的に機能している。</a:t>
            </a:r>
            <a:endParaRPr kumimoji="1" lang="ja-JP" altLang="en-US" dirty="0"/>
          </a:p>
        </p:txBody>
      </p:sp>
      <p:sp>
        <p:nvSpPr>
          <p:cNvPr id="4" name="スライド番号プレースホルダ 3"/>
          <p:cNvSpPr>
            <a:spLocks noGrp="1"/>
          </p:cNvSpPr>
          <p:nvPr>
            <p:ph type="sldNum" sz="quarter" idx="10"/>
          </p:nvPr>
        </p:nvSpPr>
        <p:spPr/>
        <p:txBody>
          <a:bodyPr/>
          <a:lstStyle/>
          <a:p>
            <a:fld id="{E439B55D-D1DE-43DE-A2EA-5BCE56B05B73}" type="slidenum">
              <a:rPr kumimoji="1" lang="ja-JP" altLang="en-US" smtClean="0"/>
              <a:pPr/>
              <a:t>10</a:t>
            </a:fld>
            <a:endParaRPr kumimoji="1" lang="ja-JP" altLang="en-US"/>
          </a:p>
        </p:txBody>
      </p:sp>
    </p:spTree>
    <p:extLst>
      <p:ext uri="{BB962C8B-B14F-4D97-AF65-F5344CB8AC3E}">
        <p14:creationId xmlns:p14="http://schemas.microsoft.com/office/powerpoint/2010/main" val="265089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55000" lnSpcReduction="20000"/>
          </a:bodyPr>
          <a:lstStyle/>
          <a:p>
            <a:r>
              <a:rPr kumimoji="1" lang="ja-JP" altLang="en-US" dirty="0" smtClean="0"/>
              <a:t>最後に提案です。</a:t>
            </a:r>
            <a:endParaRPr kumimoji="1" lang="en-US" altLang="ja-JP" dirty="0" smtClean="0"/>
          </a:p>
          <a:p>
            <a:endParaRPr kumimoji="1" lang="en-US" altLang="ja-JP" dirty="0" smtClean="0"/>
          </a:p>
          <a:p>
            <a:r>
              <a:rPr kumimoji="1" lang="ja-JP" altLang="en-US" dirty="0" smtClean="0"/>
              <a:t>私達医療者にとって、患者さまの豊かな命の実現のために、患者中心の医療の実現のためには、</a:t>
            </a:r>
            <a:endParaRPr kumimoji="1" lang="en-US" altLang="ja-JP" dirty="0" smtClean="0"/>
          </a:p>
          <a:p>
            <a:r>
              <a:rPr kumimoji="1" lang="ja-JP" altLang="en-US" dirty="0" smtClean="0"/>
              <a:t>まず、できることは、</a:t>
            </a:r>
            <a:endParaRPr kumimoji="1" lang="en-US" altLang="ja-JP" dirty="0" smtClean="0"/>
          </a:p>
          <a:p>
            <a:r>
              <a:rPr kumimoji="1" lang="ja-JP" altLang="en-US" dirty="0" smtClean="0"/>
              <a:t>意図的な対話を行い、患者さまの言葉を引き出して、</a:t>
            </a:r>
            <a:endParaRPr kumimoji="1" lang="en-US" altLang="ja-JP" dirty="0" smtClean="0"/>
          </a:p>
          <a:p>
            <a:r>
              <a:rPr kumimoji="1" lang="ja-JP" altLang="en-US" dirty="0" smtClean="0"/>
              <a:t>カルテに残し、それを医療者間で共有しケアに活かすことではないでしょうか？</a:t>
            </a:r>
            <a:endParaRPr kumimoji="1" lang="en-US" altLang="ja-JP" dirty="0" smtClean="0"/>
          </a:p>
          <a:p>
            <a:r>
              <a:rPr kumimoji="1" lang="ja-JP" altLang="en-US" dirty="0" smtClean="0"/>
              <a:t>「現役のときには、どんなお仕事をなさっていましたか？」「今までで一番充実していたときは、どんな</a:t>
            </a:r>
            <a:endParaRPr kumimoji="1" lang="en-US" altLang="ja-JP" dirty="0" smtClean="0"/>
          </a:p>
          <a:p>
            <a:r>
              <a:rPr kumimoji="1" lang="ja-JP" altLang="en-US" dirty="0" smtClean="0"/>
              <a:t>時ですか？」と今までの物語をお聞きすること。</a:t>
            </a:r>
            <a:endParaRPr kumimoji="1" lang="en-US" altLang="ja-JP" dirty="0" smtClean="0"/>
          </a:p>
          <a:p>
            <a:endParaRPr kumimoji="1" lang="en-US" altLang="ja-JP" dirty="0" smtClean="0"/>
          </a:p>
          <a:p>
            <a:r>
              <a:rPr kumimoji="1" lang="ja-JP" altLang="en-US" dirty="0" smtClean="0"/>
              <a:t>「最近、いいことありましたか？」など、何気ない関心を寄せて、日常の生活をお聞きすること、</a:t>
            </a:r>
            <a:endParaRPr kumimoji="1" lang="en-US" altLang="ja-JP" dirty="0" smtClean="0"/>
          </a:p>
          <a:p>
            <a:endParaRPr kumimoji="1" lang="en-US" altLang="ja-JP" dirty="0" smtClean="0"/>
          </a:p>
          <a:p>
            <a:r>
              <a:rPr kumimoji="1" lang="ja-JP" altLang="en-US" dirty="0" smtClean="0"/>
              <a:t>未来を志向する対話としては、私は、</a:t>
            </a:r>
            <a:endParaRPr kumimoji="1" lang="en-US" altLang="ja-JP" dirty="0" smtClean="0"/>
          </a:p>
          <a:p>
            <a:r>
              <a:rPr kumimoji="1" lang="ja-JP" altLang="en-US" dirty="0" smtClean="0"/>
              <a:t>「あと、２－３年したら、お孫さんがご結婚されているかもしれませんね」など、可能性があることをお話するようにしています。</a:t>
            </a:r>
            <a:endParaRPr kumimoji="1" lang="en-US" altLang="ja-JP" dirty="0" smtClean="0"/>
          </a:p>
          <a:p>
            <a:r>
              <a:rPr kumimoji="1" lang="ja-JP" altLang="en-US" dirty="0" smtClean="0"/>
              <a:t>そのような対話の中で、「そこまで生きなくてもいい。妻も先に逝ってしまったからね」など、少しずつ、ご自分の死についてお話をなさる人が増えてきました。</a:t>
            </a:r>
            <a:endParaRPr kumimoji="1" lang="en-US" altLang="ja-JP" dirty="0" smtClean="0"/>
          </a:p>
          <a:p>
            <a:endParaRPr kumimoji="1" lang="en-US" altLang="ja-JP" dirty="0" smtClean="0"/>
          </a:p>
          <a:p>
            <a:r>
              <a:rPr kumimoji="1" lang="ja-JP" altLang="en-US" dirty="0" smtClean="0"/>
              <a:t>会田先生は、「延命医療と臨床現場の最終章」で、</a:t>
            </a:r>
            <a:endParaRPr kumimoji="1" lang="en-US" altLang="ja-JP" dirty="0" smtClean="0"/>
          </a:p>
          <a:p>
            <a:r>
              <a:rPr kumimoji="1" lang="ja-JP" altLang="en-US" dirty="0" smtClean="0"/>
              <a:t>終末期医療と日本社会の中で、</a:t>
            </a:r>
            <a:endParaRPr kumimoji="1" lang="en-US" altLang="ja-JP" dirty="0" smtClean="0"/>
          </a:p>
          <a:p>
            <a:r>
              <a:rPr kumimoji="1" lang="ja-JP" altLang="en-US" dirty="0" smtClean="0"/>
              <a:t>「医療技術を目の前にしたとき、それがあるから使うのは、当然とみなすのではなく、</a:t>
            </a:r>
            <a:endParaRPr kumimoji="1" lang="en-US" altLang="ja-JP" dirty="0" smtClean="0"/>
          </a:p>
          <a:p>
            <a:r>
              <a:rPr kumimoji="1" lang="ja-JP" altLang="en-US" dirty="0" smtClean="0"/>
              <a:t>その新たな技術の開発によって増えた選択肢について、患者・家族とよく話し合い、</a:t>
            </a:r>
            <a:endParaRPr kumimoji="1" lang="en-US" altLang="ja-JP" dirty="0" smtClean="0"/>
          </a:p>
          <a:p>
            <a:r>
              <a:rPr kumimoji="1" lang="ja-JP" altLang="en-US" dirty="0" smtClean="0"/>
              <a:t>患者の意向を反映し、家族も納得する方向で合意形成を進めることができる医療者が今、正に求められている」</a:t>
            </a:r>
            <a:endParaRPr kumimoji="1" lang="en-US" altLang="ja-JP" dirty="0" smtClean="0"/>
          </a:p>
          <a:p>
            <a:r>
              <a:rPr kumimoji="1" lang="ja-JP" altLang="en-US" dirty="0" smtClean="0"/>
              <a:t>と言われています。</a:t>
            </a:r>
            <a:endParaRPr kumimoji="1" lang="en-US" altLang="ja-JP" dirty="0" smtClean="0"/>
          </a:p>
          <a:p>
            <a:endParaRPr kumimoji="1" lang="en-US" altLang="ja-JP" dirty="0" smtClean="0"/>
          </a:p>
          <a:p>
            <a:r>
              <a:rPr kumimoji="1" lang="ja-JP" altLang="en-US" dirty="0" smtClean="0"/>
              <a:t>患者自身にとって益となるように医療を提供するためにも、</a:t>
            </a:r>
            <a:endParaRPr kumimoji="1" lang="en-US" altLang="ja-JP" dirty="0" smtClean="0"/>
          </a:p>
          <a:p>
            <a:r>
              <a:rPr kumimoji="1" lang="ja-JP" altLang="en-US" dirty="0" smtClean="0"/>
              <a:t>患者がまずどのような人生をおくり、どのように今を生きておられ、これからのことをどのように希望しておられるか、</a:t>
            </a:r>
            <a:endParaRPr kumimoji="1" lang="en-US" altLang="ja-JP" dirty="0" smtClean="0"/>
          </a:p>
          <a:p>
            <a:r>
              <a:rPr kumimoji="1" lang="ja-JP" altLang="en-US" dirty="0" smtClean="0"/>
              <a:t>医療者が患者の言葉を引きだすことから、意識的に始めることを、周囲の医療者外来看護者と、共有したいと思います。</a:t>
            </a:r>
            <a:endParaRPr kumimoji="1" lang="en-US" altLang="ja-JP" dirty="0" smtClean="0"/>
          </a:p>
          <a:p>
            <a:endParaRPr kumimoji="1" lang="en-US" altLang="ja-JP" dirty="0" smtClean="0"/>
          </a:p>
          <a:p>
            <a:r>
              <a:rPr kumimoji="1" lang="ja-JP" altLang="en-US" dirty="0" smtClean="0"/>
              <a:t>今年</a:t>
            </a:r>
            <a:r>
              <a:rPr kumimoji="1" lang="en-US" altLang="ja-JP" dirty="0" smtClean="0"/>
              <a:t>11</a:t>
            </a:r>
            <a:r>
              <a:rPr kumimoji="1" lang="ja-JP" altLang="en-US" dirty="0" smtClean="0"/>
              <a:t>月</a:t>
            </a:r>
            <a:r>
              <a:rPr kumimoji="1" lang="en-US" altLang="ja-JP" dirty="0" smtClean="0"/>
              <a:t>16</a:t>
            </a:r>
            <a:r>
              <a:rPr kumimoji="1" lang="ja-JP" altLang="en-US" dirty="0" smtClean="0"/>
              <a:t>・</a:t>
            </a:r>
            <a:r>
              <a:rPr kumimoji="1" lang="en-US" altLang="ja-JP" dirty="0" smtClean="0"/>
              <a:t>17</a:t>
            </a:r>
            <a:r>
              <a:rPr kumimoji="1" lang="ja-JP" altLang="en-US" dirty="0" smtClean="0"/>
              <a:t>日に横浜で開かれる、日本腎不全看護学会に、</a:t>
            </a:r>
            <a:endParaRPr kumimoji="1" lang="en-US" altLang="ja-JP" dirty="0" smtClean="0"/>
          </a:p>
          <a:p>
            <a:r>
              <a:rPr kumimoji="1" lang="ja-JP" altLang="en-US" dirty="0" smtClean="0"/>
              <a:t>「腎代替療法の見合わせ」について話し合う、交流集会の企画案を提出しています。</a:t>
            </a:r>
            <a:endParaRPr kumimoji="1" lang="en-US" altLang="ja-JP" dirty="0" smtClean="0"/>
          </a:p>
          <a:p>
            <a:r>
              <a:rPr kumimoji="1" lang="ja-JP" altLang="en-US" dirty="0" smtClean="0"/>
              <a:t>これからも、腎不全看護領域での、アドバンス・ケア・プランニングについて、患者さまとご家族の方々とご一緒に話し合っていきたいと考えています。</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（以下略）</a:t>
            </a:r>
            <a:endParaRPr kumimoji="1" lang="en-US" altLang="ja-JP" dirty="0" smtClean="0"/>
          </a:p>
          <a:p>
            <a:r>
              <a:rPr kumimoji="1" lang="ja-JP" altLang="en-US" dirty="0" smtClean="0"/>
              <a:t>私の具体的は実践としては、</a:t>
            </a:r>
            <a:endParaRPr kumimoji="1" lang="en-US" altLang="ja-JP" dirty="0" smtClean="0"/>
          </a:p>
          <a:p>
            <a:r>
              <a:rPr kumimoji="1" lang="ja-JP" altLang="en-US" dirty="0" smtClean="0"/>
              <a:t>①徐脈の患者さんがﾍﾟｰｽﾒｰｶｰを入れるかどうかの選択を保留にしている場合。</a:t>
            </a:r>
            <a:endParaRPr kumimoji="1" lang="en-US" altLang="ja-JP" dirty="0" smtClean="0"/>
          </a:p>
          <a:p>
            <a:r>
              <a:rPr kumimoji="1" lang="ja-JP" altLang="en-US" dirty="0" smtClean="0"/>
              <a:t>透析中のバイタル測定時に、</a:t>
            </a:r>
            <a:r>
              <a:rPr kumimoji="1" lang="en-US" altLang="ja-JP" dirty="0" smtClean="0"/>
              <a:t>30</a:t>
            </a:r>
            <a:r>
              <a:rPr kumimoji="1" lang="ja-JP" altLang="en-US" dirty="0" smtClean="0"/>
              <a:t>代が連続すると、そのことをお話して、</a:t>
            </a:r>
            <a:endParaRPr kumimoji="1" lang="en-US" altLang="ja-JP" dirty="0" smtClean="0"/>
          </a:p>
          <a:p>
            <a:r>
              <a:rPr kumimoji="1" lang="ja-JP" altLang="en-US" dirty="0" smtClean="0"/>
              <a:t>「以前、循環器内科を受診された、時に、ペースメーカーを入れるお話がでましたか？」</a:t>
            </a:r>
            <a:endParaRPr kumimoji="1" lang="en-US" altLang="ja-JP" dirty="0" smtClean="0"/>
          </a:p>
          <a:p>
            <a:r>
              <a:rPr kumimoji="1" lang="ja-JP" altLang="en-US" dirty="0" smtClean="0"/>
              <a:t>「それについては、どのように考えていますか？」と、質問するようにしています。</a:t>
            </a:r>
            <a:endParaRPr kumimoji="1" lang="en-US" altLang="ja-JP" dirty="0" smtClean="0"/>
          </a:p>
          <a:p>
            <a:endParaRPr kumimoji="1" lang="en-US" altLang="ja-JP" dirty="0" smtClean="0"/>
          </a:p>
          <a:p>
            <a:r>
              <a:rPr kumimoji="1" lang="ja-JP" altLang="en-US" dirty="0" smtClean="0"/>
              <a:t>そうすると、患者さんから、「母親がペースメーカーを入れていた」ことを話してくださいます。</a:t>
            </a:r>
            <a:endParaRPr kumimoji="1" lang="en-US" altLang="ja-JP" dirty="0" smtClean="0"/>
          </a:p>
          <a:p>
            <a:r>
              <a:rPr kumimoji="1" lang="ja-JP" altLang="en-US" dirty="0" smtClean="0"/>
              <a:t>その時の雰囲気から、「ゆくゆくはﾍﾟｰｽﾒｰｶｰをいれなくてはいけないだろうことを理解しているけれども、</a:t>
            </a:r>
            <a:endParaRPr kumimoji="1" lang="en-US" altLang="ja-JP" dirty="0" smtClean="0"/>
          </a:p>
          <a:p>
            <a:r>
              <a:rPr kumimoji="1" lang="ja-JP" altLang="en-US" dirty="0" smtClean="0"/>
              <a:t>今は、まだ、直面したくない話題であること」が感じられるため、</a:t>
            </a:r>
            <a:endParaRPr kumimoji="1" lang="en-US" altLang="ja-JP" dirty="0" smtClean="0"/>
          </a:p>
          <a:p>
            <a:r>
              <a:rPr kumimoji="1" lang="ja-JP" altLang="en-US" dirty="0" smtClean="0"/>
              <a:t>そのことを、カンファレンスで共有するように努めています。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439B55D-D1DE-43DE-A2EA-5BCE56B05B73}" type="slidenum">
              <a:rPr kumimoji="1" lang="ja-JP" altLang="en-US" smtClean="0"/>
              <a:pPr/>
              <a:t>11</a:t>
            </a:fld>
            <a:endParaRPr kumimoji="1" lang="ja-JP" altLang="en-US"/>
          </a:p>
        </p:txBody>
      </p:sp>
    </p:spTree>
    <p:extLst>
      <p:ext uri="{BB962C8B-B14F-4D97-AF65-F5344CB8AC3E}">
        <p14:creationId xmlns:p14="http://schemas.microsoft.com/office/powerpoint/2010/main" val="34222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2">
            <a:alpha val="16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BD518AE-F94C-4E63-8A1F-2A4E7FA9F97E}" type="datetime1">
              <a:rPr kumimoji="1" lang="ja-JP" altLang="en-US" smtClean="0"/>
              <a:pPr/>
              <a:t>2014/5/25</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6" name="スライド番号プレースホルダ 5"/>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D853532-5B93-4596-9DE7-A574E113BF63}" type="datetime1">
              <a:rPr kumimoji="1" lang="ja-JP" altLang="en-US" smtClean="0"/>
              <a:pPr/>
              <a:t>2014/5/25</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6" name="スライド番号プレースホルダ 5"/>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803032-7812-4547-87F3-8F477BB53BCA}" type="datetime1">
              <a:rPr kumimoji="1" lang="ja-JP" altLang="en-US" smtClean="0"/>
              <a:pPr/>
              <a:t>2014/5/25</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6" name="スライド番号プレースホルダ 5"/>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丸ｺﾞｼｯｸM-PRO" pitchFamily="50" charset="-128"/>
                <a:ea typeface="HG丸ｺﾞｼｯｸM-PRO" pitchFamily="50" charset="-128"/>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p:txBody>
          <a:bodyPr/>
          <a:lstStyle>
            <a:lvl1pPr>
              <a:defRPr>
                <a:latin typeface="HG丸ｺﾞｼｯｸM-PRO" pitchFamily="50" charset="-128"/>
                <a:ea typeface="HG丸ｺﾞｼｯｸM-PRO" pitchFamily="50" charset="-128"/>
              </a:defRPr>
            </a:lvl1pPr>
            <a:lvl2pPr>
              <a:defRPr>
                <a:latin typeface="HG丸ｺﾞｼｯｸM-PRO" pitchFamily="50" charset="-128"/>
                <a:ea typeface="HG丸ｺﾞｼｯｸM-PRO" pitchFamily="50" charset="-128"/>
              </a:defRPr>
            </a:lvl2pPr>
            <a:lvl3pPr>
              <a:defRPr>
                <a:latin typeface="HG丸ｺﾞｼｯｸM-PRO" pitchFamily="50" charset="-128"/>
                <a:ea typeface="HG丸ｺﾞｼｯｸM-PRO" pitchFamily="50" charset="-128"/>
              </a:defRPr>
            </a:lvl3pPr>
            <a:lvl4pPr>
              <a:defRPr>
                <a:latin typeface="HG丸ｺﾞｼｯｸM-PRO" pitchFamily="50" charset="-128"/>
                <a:ea typeface="HG丸ｺﾞｼｯｸM-PRO" pitchFamily="50" charset="-128"/>
              </a:defRPr>
            </a:lvl4pPr>
            <a:lvl5pPr>
              <a:defRPr>
                <a:latin typeface="HG丸ｺﾞｼｯｸM-PRO" pitchFamily="50" charset="-128"/>
                <a:ea typeface="HG丸ｺﾞｼｯｸM-PRO" pitchFamily="50" charset="-128"/>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71AB6744-E1A9-4547-88DD-A3253927FFA6}" type="datetime1">
              <a:rPr kumimoji="1" lang="ja-JP" altLang="en-US" smtClean="0"/>
              <a:pPr/>
              <a:t>2014/5/25</a:t>
            </a:fld>
            <a:endParaRPr kumimoji="1" lang="ja-JP" altLang="en-US"/>
          </a:p>
        </p:txBody>
      </p:sp>
      <p:sp>
        <p:nvSpPr>
          <p:cNvPr id="5" name="フッター プレースホルダ 4"/>
          <p:cNvSpPr>
            <a:spLocks noGrp="1"/>
          </p:cNvSpPr>
          <p:nvPr>
            <p:ph type="ftr" sz="quarter" idx="11"/>
          </p:nvPr>
        </p:nvSpPr>
        <p:spPr>
          <a:xfrm>
            <a:off x="2987824" y="6309320"/>
            <a:ext cx="2895600" cy="365125"/>
          </a:xfrm>
        </p:spPr>
        <p:txBody>
          <a:bodyPr/>
          <a:lstStyle/>
          <a:p>
            <a:r>
              <a:rPr lang="en-US" altLang="ja-JP" dirty="0" err="1" smtClean="0"/>
              <a:t>Akaiwa</a:t>
            </a:r>
            <a:r>
              <a:rPr lang="en-US" altLang="ja-JP" dirty="0" smtClean="0"/>
              <a:t> Medical  Association Hospital</a:t>
            </a:r>
            <a:endParaRPr lang="ja-JP" altLang="en-US" dirty="0"/>
          </a:p>
        </p:txBody>
      </p:sp>
      <p:sp>
        <p:nvSpPr>
          <p:cNvPr id="6" name="スライド番号プレースホルダ 5"/>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56E0CE4-4175-47AB-BB88-68083FEDEB01}" type="datetime1">
              <a:rPr kumimoji="1" lang="ja-JP" altLang="en-US" smtClean="0"/>
              <a:pPr/>
              <a:t>2014/5/25</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6" name="スライド番号プレースホルダ 5"/>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7DF339A-29BA-4AD2-A8DD-65F147AD7F09}" type="datetime1">
              <a:rPr kumimoji="1" lang="ja-JP" altLang="en-US" smtClean="0"/>
              <a:pPr/>
              <a:t>2014/5/25</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7" name="スライド番号プレースホルダ 6"/>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7E10BD1-DA11-43FE-BA03-D856ABC6AFF5}" type="datetime1">
              <a:rPr kumimoji="1" lang="ja-JP" altLang="en-US" smtClean="0"/>
              <a:pPr/>
              <a:t>2014/5/25</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9" name="スライド番号プレースホルダ 8"/>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2AD52D8-8262-49B9-9745-8FE6801D1FC2}" type="datetime1">
              <a:rPr kumimoji="1" lang="ja-JP" altLang="en-US" smtClean="0"/>
              <a:pPr/>
              <a:t>2014/5/25</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5764269-09A6-4370-B3D6-D36DE1A49395}" type="datetime1">
              <a:rPr kumimoji="1" lang="ja-JP" altLang="en-US" smtClean="0"/>
              <a:pPr/>
              <a:t>2014/5/25</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4" name="スライド番号プレースホルダ 3"/>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A4FB93E-2E58-418C-ACD9-BDAC9FAB1219}" type="datetime1">
              <a:rPr kumimoji="1" lang="ja-JP" altLang="en-US" smtClean="0"/>
              <a:pPr/>
              <a:t>2014/5/25</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7" name="スライド番号プレースホルダ 6"/>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E870B3-005C-43F0-9184-1B90A61AAB8E}" type="datetime1">
              <a:rPr kumimoji="1" lang="ja-JP" altLang="en-US" smtClean="0"/>
              <a:pPr/>
              <a:t>2014/5/25</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7" name="スライド番号プレースホルダ 6"/>
          <p:cNvSpPr>
            <a:spLocks noGrp="1"/>
          </p:cNvSpPr>
          <p:nvPr>
            <p:ph type="sldNum" sz="quarter" idx="12"/>
          </p:nvPr>
        </p:nvSpPr>
        <p:spPr/>
        <p:txBody>
          <a:bodyPr/>
          <a:lstStyle/>
          <a:p>
            <a:fld id="{F361A0A9-8DB0-4F3E-9CD5-21A63EB8FF6A}"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E510F-4931-4F17-A033-55F04C36141E}" type="datetime1">
              <a:rPr kumimoji="1" lang="ja-JP" altLang="en-US" smtClean="0"/>
              <a:pPr/>
              <a:t>2014/5/25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Akaiwa Medical Association Hospital</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1A0A9-8DB0-4F3E-9CD5-21A63EB8FF6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484784"/>
            <a:ext cx="8206680" cy="1470025"/>
          </a:xfrm>
        </p:spPr>
        <p:txBody>
          <a:bodyPr>
            <a:noAutofit/>
          </a:bodyPr>
          <a:lstStyle/>
          <a:p>
            <a:r>
              <a:rPr lang="ja-JP" altLang="en-US" sz="3600" dirty="0" smtClean="0">
                <a:latin typeface="HG丸ｺﾞｼｯｸM-PRO" pitchFamily="50" charset="-128"/>
                <a:ea typeface="HG丸ｺﾞｼｯｸM-PRO" pitchFamily="50" charset="-128"/>
              </a:rPr>
              <a:t>高齢の慢性腎臓病患者さんの</a:t>
            </a:r>
            <a:r>
              <a:rPr lang="en-US" altLang="ja-JP" sz="3600" dirty="0" smtClean="0">
                <a:latin typeface="HG丸ｺﾞｼｯｸM-PRO" pitchFamily="50" charset="-128"/>
                <a:ea typeface="HG丸ｺﾞｼｯｸM-PRO" pitchFamily="50" charset="-128"/>
              </a:rPr>
              <a:t/>
            </a:r>
            <a:br>
              <a:rPr lang="en-US" altLang="ja-JP" sz="3600" dirty="0" smtClean="0">
                <a:latin typeface="HG丸ｺﾞｼｯｸM-PRO" pitchFamily="50" charset="-128"/>
                <a:ea typeface="HG丸ｺﾞｼｯｸM-PRO" pitchFamily="50" charset="-128"/>
              </a:rPr>
            </a:br>
            <a:r>
              <a:rPr lang="ja-JP" altLang="en-US" sz="3600" dirty="0" smtClean="0">
                <a:latin typeface="HG丸ｺﾞｼｯｸM-PRO" pitchFamily="50" charset="-128"/>
                <a:ea typeface="HG丸ｺﾞｼｯｸM-PRO" pitchFamily="50" charset="-128"/>
              </a:rPr>
              <a:t>豊かないのちの実現のために</a:t>
            </a:r>
            <a:r>
              <a:rPr lang="en-US" altLang="ja-JP" sz="3600" dirty="0" smtClean="0">
                <a:latin typeface="HG丸ｺﾞｼｯｸM-PRO" pitchFamily="50" charset="-128"/>
                <a:ea typeface="HG丸ｺﾞｼｯｸM-PRO" pitchFamily="50" charset="-128"/>
              </a:rPr>
              <a:t/>
            </a:r>
            <a:br>
              <a:rPr lang="en-US" altLang="ja-JP" sz="3600" dirty="0" smtClean="0">
                <a:latin typeface="HG丸ｺﾞｼｯｸM-PRO" pitchFamily="50" charset="-128"/>
                <a:ea typeface="HG丸ｺﾞｼｯｸM-PRO" pitchFamily="50" charset="-128"/>
              </a:rPr>
            </a:br>
            <a:r>
              <a:rPr lang="en-US" altLang="ja-JP" sz="3600" dirty="0" smtClean="0">
                <a:latin typeface="HG丸ｺﾞｼｯｸM-PRO" pitchFamily="50" charset="-128"/>
                <a:ea typeface="HG丸ｺﾞｼｯｸM-PRO" pitchFamily="50" charset="-128"/>
              </a:rPr>
              <a:t>―</a:t>
            </a:r>
            <a:r>
              <a:rPr lang="ja-JP" altLang="en-US" sz="3600" dirty="0" smtClean="0">
                <a:latin typeface="HG丸ｺﾞｼｯｸM-PRO" pitchFamily="50" charset="-128"/>
                <a:ea typeface="HG丸ｺﾞｼｯｸM-PRO" pitchFamily="50" charset="-128"/>
              </a:rPr>
              <a:t>透析見合わせを希望した事例</a:t>
            </a:r>
            <a:r>
              <a:rPr lang="en-US" altLang="ja-JP" sz="3600" dirty="0" smtClean="0">
                <a:latin typeface="HG丸ｺﾞｼｯｸM-PRO" pitchFamily="50" charset="-128"/>
                <a:ea typeface="HG丸ｺﾞｼｯｸM-PRO" pitchFamily="50" charset="-128"/>
              </a:rPr>
              <a:t>―</a:t>
            </a:r>
            <a:br>
              <a:rPr lang="en-US" altLang="ja-JP" sz="3600" dirty="0" smtClean="0">
                <a:latin typeface="HG丸ｺﾞｼｯｸM-PRO" pitchFamily="50" charset="-128"/>
                <a:ea typeface="HG丸ｺﾞｼｯｸM-PRO" pitchFamily="50" charset="-128"/>
              </a:rPr>
            </a:br>
            <a:endParaRPr kumimoji="1" lang="ja-JP" altLang="en-US" sz="3600" dirty="0">
              <a:latin typeface="HG丸ｺﾞｼｯｸM-PRO" pitchFamily="50" charset="-128"/>
              <a:ea typeface="HG丸ｺﾞｼｯｸM-PRO" pitchFamily="50" charset="-128"/>
            </a:endParaRPr>
          </a:p>
        </p:txBody>
      </p:sp>
      <p:sp>
        <p:nvSpPr>
          <p:cNvPr id="3" name="サブタイトル 2"/>
          <p:cNvSpPr>
            <a:spLocks noGrp="1"/>
          </p:cNvSpPr>
          <p:nvPr>
            <p:ph type="subTitle" idx="1"/>
          </p:nvPr>
        </p:nvSpPr>
        <p:spPr>
          <a:xfrm>
            <a:off x="827584" y="5589240"/>
            <a:ext cx="7524326" cy="792088"/>
          </a:xfrm>
        </p:spPr>
        <p:txBody>
          <a:bodyPr>
            <a:normAutofit fontScale="85000" lnSpcReduction="10000"/>
          </a:bodyPr>
          <a:lstStyle/>
          <a:p>
            <a:r>
              <a:rPr kumimoji="1" lang="ja-JP" altLang="en-US" sz="2000" dirty="0" smtClean="0">
                <a:solidFill>
                  <a:schemeClr val="tx1"/>
                </a:solidFill>
                <a:latin typeface="HG丸ｺﾞｼｯｸM-PRO" pitchFamily="50" charset="-128"/>
                <a:ea typeface="HG丸ｺﾞｼｯｸM-PRO" pitchFamily="50" charset="-128"/>
              </a:rPr>
              <a:t>公益社団法人　赤磐医師会病院　　　　</a:t>
            </a:r>
            <a:r>
              <a:rPr kumimoji="1" lang="en-US" altLang="ja-JP" sz="2000" dirty="0" smtClean="0">
                <a:solidFill>
                  <a:schemeClr val="tx1"/>
                </a:solidFill>
                <a:latin typeface="HG丸ｺﾞｼｯｸM-PRO" pitchFamily="50" charset="-128"/>
                <a:ea typeface="HG丸ｺﾞｼｯｸM-PRO" pitchFamily="50" charset="-128"/>
              </a:rPr>
              <a:t>HAPPY</a:t>
            </a:r>
            <a:r>
              <a:rPr kumimoji="1" lang="ja-JP" altLang="en-US" sz="2000" dirty="0" smtClean="0">
                <a:solidFill>
                  <a:schemeClr val="tx1"/>
                </a:solidFill>
                <a:latin typeface="HG丸ｺﾞｼｯｸM-PRO" pitchFamily="50" charset="-128"/>
                <a:ea typeface="HG丸ｺﾞｼｯｸM-PRO" pitchFamily="50" charset="-128"/>
              </a:rPr>
              <a:t>　</a:t>
            </a:r>
            <a:r>
              <a:rPr kumimoji="1" lang="en-US" altLang="ja-JP" sz="2000" dirty="0" smtClean="0">
                <a:solidFill>
                  <a:schemeClr val="tx1"/>
                </a:solidFill>
                <a:latin typeface="HG丸ｺﾞｼｯｸM-PRO" pitchFamily="50" charset="-128"/>
                <a:ea typeface="HG丸ｺﾞｼｯｸM-PRO" pitchFamily="50" charset="-128"/>
              </a:rPr>
              <a:t>KIDNEY</a:t>
            </a:r>
            <a:r>
              <a:rPr kumimoji="1" lang="ja-JP" altLang="en-US" sz="2000" dirty="0" smtClean="0">
                <a:solidFill>
                  <a:schemeClr val="tx1"/>
                </a:solidFill>
                <a:latin typeface="HG丸ｺﾞｼｯｸM-PRO" pitchFamily="50" charset="-128"/>
                <a:ea typeface="HG丸ｺﾞｼｯｸM-PRO" pitchFamily="50" charset="-128"/>
              </a:rPr>
              <a:t>　</a:t>
            </a:r>
            <a:r>
              <a:rPr kumimoji="1" lang="en-US" altLang="ja-JP" sz="2000" dirty="0" smtClean="0">
                <a:solidFill>
                  <a:schemeClr val="tx1"/>
                </a:solidFill>
                <a:latin typeface="HG丸ｺﾞｼｯｸM-PRO" pitchFamily="50" charset="-128"/>
                <a:ea typeface="HG丸ｺﾞｼｯｸM-PRO" pitchFamily="50" charset="-128"/>
              </a:rPr>
              <a:t>NETWORK</a:t>
            </a:r>
          </a:p>
          <a:p>
            <a:r>
              <a:rPr lang="ja-JP" altLang="en-US" sz="2000" dirty="0" smtClean="0">
                <a:solidFill>
                  <a:schemeClr val="tx1"/>
                </a:solidFill>
                <a:latin typeface="HG丸ｺﾞｼｯｸM-PRO" pitchFamily="50" charset="-128"/>
                <a:ea typeface="HG丸ｺﾞｼｯｸM-PRO" pitchFamily="50" charset="-128"/>
              </a:rPr>
              <a:t>透析療法指導看護師・透析技術認定士</a:t>
            </a:r>
            <a:r>
              <a:rPr lang="en-US" altLang="ja-JP" sz="2000" dirty="0" smtClean="0">
                <a:solidFill>
                  <a:schemeClr val="tx1"/>
                </a:solidFill>
                <a:latin typeface="HG丸ｺﾞｼｯｸM-PRO" pitchFamily="50" charset="-128"/>
                <a:ea typeface="HG丸ｺﾞｼｯｸM-PRO" pitchFamily="50" charset="-128"/>
              </a:rPr>
              <a:t>   </a:t>
            </a:r>
            <a:r>
              <a:rPr kumimoji="1" lang="ja-JP" altLang="en-US" sz="2000" dirty="0" smtClean="0">
                <a:solidFill>
                  <a:schemeClr val="tx1"/>
                </a:solidFill>
                <a:latin typeface="HG丸ｺﾞｼｯｸM-PRO" pitchFamily="50" charset="-128"/>
                <a:ea typeface="HG丸ｺﾞｼｯｸM-PRO" pitchFamily="50" charset="-128"/>
              </a:rPr>
              <a:t>大賀　由花</a:t>
            </a:r>
            <a:endParaRPr kumimoji="1" lang="ja-JP" altLang="en-US" sz="2000" dirty="0">
              <a:solidFill>
                <a:schemeClr val="tx1"/>
              </a:solidFill>
              <a:latin typeface="HG丸ｺﾞｼｯｸM-PRO" pitchFamily="50" charset="-128"/>
              <a:ea typeface="HG丸ｺﾞｼｯｸM-PRO" pitchFamily="50" charset="-128"/>
            </a:endParaRPr>
          </a:p>
        </p:txBody>
      </p:sp>
      <p:sp>
        <p:nvSpPr>
          <p:cNvPr id="4" name="テキスト ボックス 3"/>
          <p:cNvSpPr txBox="1"/>
          <p:nvPr/>
        </p:nvSpPr>
        <p:spPr>
          <a:xfrm>
            <a:off x="423530" y="516045"/>
            <a:ext cx="7196470" cy="400110"/>
          </a:xfrm>
          <a:prstGeom prst="rect">
            <a:avLst/>
          </a:prstGeom>
          <a:noFill/>
        </p:spPr>
        <p:txBody>
          <a:bodyPr wrap="square" rtlCol="0">
            <a:spAutoFit/>
          </a:bodyPr>
          <a:lstStyle/>
          <a:p>
            <a:r>
              <a:rPr lang="en-US" altLang="ja-JP" sz="2000" dirty="0" smtClean="0">
                <a:latin typeface="HG丸ｺﾞｼｯｸM-PRO" pitchFamily="50" charset="-128"/>
                <a:ea typeface="HG丸ｺﾞｼｯｸM-PRO" pitchFamily="50" charset="-128"/>
              </a:rPr>
              <a:t>2014</a:t>
            </a:r>
            <a:r>
              <a:rPr lang="ja-JP" altLang="en-US" sz="2000" dirty="0" smtClean="0">
                <a:latin typeface="HG丸ｺﾞｼｯｸM-PRO" pitchFamily="50" charset="-128"/>
                <a:ea typeface="HG丸ｺﾞｼｯｸM-PRO" pitchFamily="50" charset="-128"/>
              </a:rPr>
              <a:t>年５月２５日</a:t>
            </a:r>
            <a:r>
              <a:rPr lang="ja-JP" altLang="en-US" sz="2000" dirty="0">
                <a:latin typeface="HG丸ｺﾞｼｯｸM-PRO" pitchFamily="50" charset="-128"/>
                <a:ea typeface="HG丸ｺﾞｼｯｸM-PRO" pitchFamily="50" charset="-128"/>
              </a:rPr>
              <a:t>　</a:t>
            </a:r>
            <a:r>
              <a:rPr kumimoji="1" lang="ja-JP" altLang="en-US" sz="2000" dirty="0" smtClean="0">
                <a:latin typeface="HG丸ｺﾞｼｯｸM-PRO" pitchFamily="50" charset="-128"/>
                <a:ea typeface="HG丸ｺﾞｼｯｸM-PRO" pitchFamily="50" charset="-128"/>
              </a:rPr>
              <a:t>於：</a:t>
            </a:r>
            <a:r>
              <a:rPr lang="ja-JP" altLang="en-US" sz="2000" dirty="0" smtClean="0">
                <a:latin typeface="HG丸ｺﾞｼｯｸM-PRO" pitchFamily="50" charset="-128"/>
                <a:ea typeface="HG丸ｺﾞｼｯｸM-PRO" pitchFamily="50" charset="-128"/>
              </a:rPr>
              <a:t>川崎医療福祉大学　</a:t>
            </a:r>
            <a:r>
              <a:rPr kumimoji="1" lang="en-US" altLang="ja-JP" sz="2000" dirty="0" smtClean="0">
                <a:latin typeface="HG丸ｺﾞｼｯｸM-PRO" pitchFamily="50" charset="-128"/>
                <a:ea typeface="HG丸ｺﾞｼｯｸM-PRO" pitchFamily="50" charset="-128"/>
              </a:rPr>
              <a:t>6001</a:t>
            </a:r>
            <a:r>
              <a:rPr kumimoji="1" lang="ja-JP" altLang="en-US" sz="2000" dirty="0" smtClean="0">
                <a:latin typeface="HG丸ｺﾞｼｯｸM-PRO" pitchFamily="50" charset="-128"/>
                <a:ea typeface="HG丸ｺﾞｼｯｸM-PRO" pitchFamily="50" charset="-128"/>
              </a:rPr>
              <a:t>教室</a:t>
            </a:r>
            <a:endParaRPr kumimoji="1" lang="en-US" altLang="ja-JP" sz="2000" dirty="0" smtClean="0">
              <a:latin typeface="HG丸ｺﾞｼｯｸM-PRO" pitchFamily="50" charset="-128"/>
              <a:ea typeface="HG丸ｺﾞｼｯｸM-PRO" pitchFamily="50" charset="-128"/>
            </a:endParaRPr>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latin typeface="HG丸ｺﾞｼｯｸM-PRO" pitchFamily="50" charset="-128"/>
                <a:ea typeface="HG丸ｺﾞｼｯｸM-PRO" pitchFamily="50" charset="-128"/>
              </a:rPr>
              <a:pPr/>
              <a:t>1</a:t>
            </a:fld>
            <a:endParaRPr kumimoji="1" lang="ja-JP" altLang="en-US">
              <a:latin typeface="HG丸ｺﾞｼｯｸM-PRO" pitchFamily="50" charset="-128"/>
              <a:ea typeface="HG丸ｺﾞｼｯｸM-PRO" pitchFamily="50" charset="-128"/>
            </a:endParaRPr>
          </a:p>
        </p:txBody>
      </p:sp>
      <p:sp>
        <p:nvSpPr>
          <p:cNvPr id="6" name="フッター プレースホルダ 5"/>
          <p:cNvSpPr>
            <a:spLocks noGrp="1"/>
          </p:cNvSpPr>
          <p:nvPr>
            <p:ph type="ftr" sz="quarter" idx="11"/>
          </p:nvPr>
        </p:nvSpPr>
        <p:spPr>
          <a:xfrm>
            <a:off x="2267744" y="6309320"/>
            <a:ext cx="4536504" cy="365125"/>
          </a:xfrm>
        </p:spPr>
        <p:txBody>
          <a:bodyPr/>
          <a:lstStyle/>
          <a:p>
            <a:r>
              <a:rPr kumimoji="1" lang="en-US" altLang="ja-JP" smtClean="0">
                <a:latin typeface="HG丸ｺﾞｼｯｸM-PRO" pitchFamily="50" charset="-128"/>
                <a:ea typeface="HG丸ｺﾞｼｯｸM-PRO" pitchFamily="50" charset="-128"/>
              </a:rPr>
              <a:t>Akaiwa Medical Association Hospital</a:t>
            </a:r>
            <a:endParaRPr kumimoji="1" lang="ja-JP" altLang="en-US">
              <a:latin typeface="HG丸ｺﾞｼｯｸM-PRO" pitchFamily="50" charset="-128"/>
              <a:ea typeface="HG丸ｺﾞｼｯｸM-PRO" pitchFamily="50" charset="-128"/>
            </a:endParaRPr>
          </a:p>
        </p:txBody>
      </p:sp>
      <p:sp>
        <p:nvSpPr>
          <p:cNvPr id="7" name="テキスト ボックス 6"/>
          <p:cNvSpPr txBox="1"/>
          <p:nvPr/>
        </p:nvSpPr>
        <p:spPr>
          <a:xfrm>
            <a:off x="419200" y="147278"/>
            <a:ext cx="7200800" cy="369332"/>
          </a:xfrm>
          <a:prstGeom prst="rect">
            <a:avLst/>
          </a:prstGeom>
          <a:noFill/>
        </p:spPr>
        <p:txBody>
          <a:bodyPr wrap="square" rtlCol="0">
            <a:spAutoFit/>
          </a:bodyPr>
          <a:lstStyle/>
          <a:p>
            <a:r>
              <a:rPr kumimoji="1" lang="ja-JP" altLang="en-US" dirty="0" smtClean="0"/>
              <a:t>第８回　ケアを考える会　岡山　　話題提供</a:t>
            </a:r>
            <a:endParaRPr kumimoji="1" lang="en-US" altLang="ja-JP" dirty="0" smtClean="0"/>
          </a:p>
        </p:txBody>
      </p:sp>
      <p:pic>
        <p:nvPicPr>
          <p:cNvPr id="19457" name="Picture 1" descr="C:\Users\yuka_ohga\Pictures\あじさい　　写真_1~1.JPG"/>
          <p:cNvPicPr>
            <a:picLocks noChangeAspect="1" noChangeArrowheads="1"/>
          </p:cNvPicPr>
          <p:nvPr/>
        </p:nvPicPr>
        <p:blipFill>
          <a:blip r:embed="rId4" cstate="print"/>
          <a:srcRect/>
          <a:stretch>
            <a:fillRect/>
          </a:stretch>
        </p:blipFill>
        <p:spPr bwMode="auto">
          <a:xfrm>
            <a:off x="2915816" y="2924944"/>
            <a:ext cx="3275855" cy="24568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800" dirty="0" smtClean="0">
                <a:solidFill>
                  <a:schemeClr val="tx2"/>
                </a:solidFill>
              </a:rPr>
              <a:t>考察４　看護診断の視点から</a:t>
            </a:r>
            <a:endParaRPr kumimoji="1" lang="ja-JP" altLang="en-US" sz="1800" dirty="0">
              <a:solidFill>
                <a:schemeClr val="tx2"/>
              </a:solidFill>
            </a:endParaRPr>
          </a:p>
        </p:txBody>
      </p:sp>
      <p:sp>
        <p:nvSpPr>
          <p:cNvPr id="3" name="コンテンツ プレースホルダ 2"/>
          <p:cNvSpPr>
            <a:spLocks noGrp="1"/>
          </p:cNvSpPr>
          <p:nvPr>
            <p:ph idx="1"/>
          </p:nvPr>
        </p:nvSpPr>
        <p:spPr/>
        <p:txBody>
          <a:bodyPr>
            <a:normAutofit/>
          </a:bodyPr>
          <a:lstStyle/>
          <a:p>
            <a:pPr>
              <a:buNone/>
            </a:pPr>
            <a:r>
              <a:rPr kumimoji="1" lang="en-US" altLang="ja-JP" sz="2800" dirty="0" smtClean="0"/>
              <a:t>【</a:t>
            </a:r>
            <a:r>
              <a:rPr kumimoji="1" lang="ja-JP" altLang="en-US" sz="2800" dirty="0" smtClean="0"/>
              <a:t>ヘルスプロモーション</a:t>
            </a:r>
            <a:r>
              <a:rPr kumimoji="1" lang="en-US" altLang="ja-JP" sz="2800" dirty="0" smtClean="0"/>
              <a:t>/</a:t>
            </a:r>
            <a:r>
              <a:rPr kumimoji="1" lang="ja-JP" altLang="en-US" sz="2800" dirty="0" smtClean="0"/>
              <a:t>ウェルネス型看護診断</a:t>
            </a:r>
            <a:r>
              <a:rPr kumimoji="1" lang="en-US" altLang="ja-JP" sz="2800" dirty="0" smtClean="0"/>
              <a:t>】</a:t>
            </a:r>
          </a:p>
          <a:p>
            <a:pPr>
              <a:buNone/>
            </a:pPr>
            <a:r>
              <a:rPr lang="ja-JP" altLang="en-US" sz="3600" b="1" dirty="0" smtClean="0">
                <a:solidFill>
                  <a:srgbClr val="FF0000"/>
                </a:solidFill>
              </a:rPr>
              <a:t> 意思決定促進準備状態</a:t>
            </a:r>
            <a:endParaRPr lang="en-US" altLang="ja-JP" sz="3600" b="1" dirty="0" smtClean="0">
              <a:solidFill>
                <a:srgbClr val="FF0000"/>
              </a:solidFill>
            </a:endParaRPr>
          </a:p>
          <a:p>
            <a:pPr>
              <a:buNone/>
            </a:pPr>
            <a:r>
              <a:rPr lang="en-US" altLang="ja-JP" sz="2400" b="1" dirty="0" smtClean="0">
                <a:solidFill>
                  <a:srgbClr val="FF0000"/>
                </a:solidFill>
              </a:rPr>
              <a:t>  </a:t>
            </a:r>
            <a:endParaRPr lang="en-US" altLang="ja-JP" sz="2600" dirty="0" smtClean="0"/>
          </a:p>
          <a:p>
            <a:pPr>
              <a:buNone/>
            </a:pPr>
            <a:r>
              <a:rPr kumimoji="1" lang="en-US" altLang="ja-JP" sz="2800" dirty="0" smtClean="0"/>
              <a:t>【</a:t>
            </a:r>
            <a:r>
              <a:rPr kumimoji="1" lang="ja-JP" altLang="en-US" sz="2800" dirty="0" smtClean="0"/>
              <a:t>看護成果：意思決定</a:t>
            </a:r>
            <a:r>
              <a:rPr kumimoji="1" lang="en-US" altLang="ja-JP" sz="2800" dirty="0" smtClean="0"/>
              <a:t>,</a:t>
            </a:r>
            <a:r>
              <a:rPr kumimoji="1" lang="ja-JP" altLang="en-US" sz="2800" dirty="0" smtClean="0"/>
              <a:t>情報処理</a:t>
            </a:r>
            <a:r>
              <a:rPr lang="en-US" altLang="ja-JP" sz="2800" dirty="0" smtClean="0"/>
              <a:t>】</a:t>
            </a:r>
          </a:p>
          <a:p>
            <a:pPr>
              <a:buNone/>
            </a:pPr>
            <a:r>
              <a:rPr lang="ja-JP" altLang="en-US" sz="2800" dirty="0" smtClean="0"/>
              <a:t>目標：個人</a:t>
            </a:r>
            <a:r>
              <a:rPr lang="en-US" altLang="ja-JP" sz="2800" dirty="0" smtClean="0"/>
              <a:t>/</a:t>
            </a:r>
            <a:r>
              <a:rPr lang="ja-JP" altLang="en-US" sz="2800" dirty="0" smtClean="0"/>
              <a:t>集団は</a:t>
            </a:r>
            <a:endParaRPr lang="en-US" altLang="ja-JP" sz="2800" dirty="0" smtClean="0"/>
          </a:p>
          <a:p>
            <a:pPr>
              <a:buNone/>
            </a:pPr>
            <a:r>
              <a:rPr lang="ja-JP" altLang="en-US" sz="2800" dirty="0" smtClean="0"/>
              <a:t>意思決定に対する</a:t>
            </a:r>
            <a:r>
              <a:rPr lang="ja-JP" altLang="en-US" sz="2800" dirty="0" smtClean="0">
                <a:solidFill>
                  <a:srgbClr val="FF0000"/>
                </a:solidFill>
              </a:rPr>
              <a:t>満足感が高まった</a:t>
            </a:r>
            <a:r>
              <a:rPr lang="ja-JP" altLang="en-US" sz="2800" dirty="0" smtClean="0"/>
              <a:t>と報告する</a:t>
            </a:r>
            <a:endParaRPr lang="en-US" altLang="ja-JP" sz="2800" dirty="0" smtClean="0"/>
          </a:p>
          <a:p>
            <a:pPr>
              <a:buNone/>
            </a:pPr>
            <a:endParaRPr lang="en-US" altLang="ja-JP" sz="2800" dirty="0" smtClean="0"/>
          </a:p>
          <a:p>
            <a:pPr>
              <a:buNone/>
            </a:pPr>
            <a:r>
              <a:rPr kumimoji="1" lang="en-US" altLang="ja-JP" sz="2800" dirty="0" smtClean="0"/>
              <a:t>【</a:t>
            </a:r>
            <a:r>
              <a:rPr kumimoji="1" lang="ja-JP" altLang="en-US" sz="2800" dirty="0" smtClean="0"/>
              <a:t>看護介入：意思決定援助</a:t>
            </a:r>
            <a:r>
              <a:rPr kumimoji="1" lang="en-US" altLang="ja-JP" sz="2800" dirty="0" smtClean="0"/>
              <a:t>,</a:t>
            </a:r>
            <a:r>
              <a:rPr kumimoji="1" lang="ja-JP" altLang="en-US" sz="2800" dirty="0" smtClean="0"/>
              <a:t>共同目標設定</a:t>
            </a:r>
            <a:r>
              <a:rPr kumimoji="1" lang="en-US" altLang="ja-JP" sz="2800" dirty="0" smtClean="0"/>
              <a:t>】</a:t>
            </a:r>
          </a:p>
          <a:p>
            <a:pPr>
              <a:buNone/>
            </a:pPr>
            <a:endParaRPr kumimoji="1" lang="ja-JP" altLang="en-US" sz="2800" dirty="0"/>
          </a:p>
        </p:txBody>
      </p:sp>
      <p:sp>
        <p:nvSpPr>
          <p:cNvPr id="4" name="フッター プレースホルダ 3"/>
          <p:cNvSpPr>
            <a:spLocks noGrp="1"/>
          </p:cNvSpPr>
          <p:nvPr>
            <p:ph type="ftr" sz="quarter" idx="11"/>
          </p:nvPr>
        </p:nvSpPr>
        <p:spPr/>
        <p:txBody>
          <a:bodyPr/>
          <a:lstStyle/>
          <a:p>
            <a:r>
              <a:rPr lang="en-US" altLang="ja-JP" smtClean="0"/>
              <a:t>Akaiwa Medical  Association Hospital</a:t>
            </a:r>
            <a:endParaRPr lang="ja-JP" altLang="en-US" dirty="0"/>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pPr/>
              <a:t>10</a:t>
            </a:fld>
            <a:endParaRPr kumimoji="1" lang="ja-JP" altLang="en-US"/>
          </a:p>
        </p:txBody>
      </p:sp>
      <p:sp>
        <p:nvSpPr>
          <p:cNvPr id="6" name="テキスト ボックス 5"/>
          <p:cNvSpPr txBox="1"/>
          <p:nvPr/>
        </p:nvSpPr>
        <p:spPr>
          <a:xfrm>
            <a:off x="539552" y="6165304"/>
            <a:ext cx="8064896" cy="461665"/>
          </a:xfrm>
          <a:prstGeom prst="rect">
            <a:avLst/>
          </a:prstGeom>
          <a:noFill/>
        </p:spPr>
        <p:txBody>
          <a:bodyPr wrap="square" rtlCol="0">
            <a:spAutoFit/>
          </a:bodyPr>
          <a:lstStyle/>
          <a:p>
            <a:r>
              <a:rPr lang="en-US" altLang="ja-JP" sz="1200" dirty="0" smtClean="0"/>
              <a:t>Lynda </a:t>
            </a:r>
            <a:r>
              <a:rPr lang="en-US" altLang="ja-JP" sz="1200" dirty="0" err="1" smtClean="0"/>
              <a:t>J.Carpenito</a:t>
            </a:r>
            <a:r>
              <a:rPr lang="en-US" altLang="ja-JP" sz="1200" dirty="0" smtClean="0"/>
              <a:t>:</a:t>
            </a:r>
            <a:r>
              <a:rPr lang="ja-JP" altLang="en-US" sz="1200" dirty="0" smtClean="0"/>
              <a:t>ヘルスプロモーション</a:t>
            </a:r>
            <a:r>
              <a:rPr lang="en-US" altLang="ja-JP" sz="1200" dirty="0" smtClean="0"/>
              <a:t>/</a:t>
            </a:r>
            <a:r>
              <a:rPr lang="ja-JP" altLang="en-US" sz="1200" dirty="0" smtClean="0"/>
              <a:t>ウェルネス型看護診断，カルペニート看護診断マニュアル第</a:t>
            </a:r>
            <a:r>
              <a:rPr lang="en-US" altLang="ja-JP" sz="1200" dirty="0" smtClean="0"/>
              <a:t>4</a:t>
            </a:r>
            <a:r>
              <a:rPr lang="ja-JP" altLang="en-US" sz="1200" dirty="0" smtClean="0"/>
              <a:t>版</a:t>
            </a:r>
            <a:r>
              <a:rPr lang="en-US" altLang="ja-JP" sz="1200" dirty="0" smtClean="0"/>
              <a:t>,721-740,</a:t>
            </a:r>
            <a:r>
              <a:rPr lang="ja-JP" altLang="en-US" sz="1200" dirty="0" smtClean="0"/>
              <a:t>医学書院</a:t>
            </a:r>
            <a:r>
              <a:rPr lang="en-US" altLang="ja-JP" sz="1200" dirty="0" smtClean="0"/>
              <a:t>,2008.</a:t>
            </a:r>
            <a:endParaRPr kumimoji="1" lang="ja-JP"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1417638"/>
          </a:xfrm>
        </p:spPr>
        <p:txBody>
          <a:bodyPr>
            <a:noAutofit/>
          </a:bodyPr>
          <a:lstStyle/>
          <a:p>
            <a:r>
              <a:rPr lang="en-US" altLang="ja-JP" sz="2800" dirty="0" smtClean="0">
                <a:solidFill>
                  <a:schemeClr val="tx2"/>
                </a:solidFill>
              </a:rPr>
              <a:t>【</a:t>
            </a:r>
            <a:r>
              <a:rPr lang="ja-JP" altLang="en-US" sz="2800" dirty="0" smtClean="0">
                <a:solidFill>
                  <a:schemeClr val="tx2"/>
                </a:solidFill>
              </a:rPr>
              <a:t>提案</a:t>
            </a:r>
            <a:r>
              <a:rPr lang="en-US" altLang="ja-JP" sz="2800" dirty="0" smtClean="0">
                <a:solidFill>
                  <a:schemeClr val="tx2"/>
                </a:solidFill>
              </a:rPr>
              <a:t>】</a:t>
            </a:r>
            <a:r>
              <a:rPr lang="ja-JP" altLang="en-US" sz="2800" dirty="0" smtClean="0">
                <a:solidFill>
                  <a:schemeClr val="tx2"/>
                </a:solidFill>
              </a:rPr>
              <a:t>患者さまと医療者が行う</a:t>
            </a:r>
            <a:r>
              <a:rPr lang="en-US" altLang="ja-JP" sz="2800" dirty="0" smtClean="0">
                <a:solidFill>
                  <a:schemeClr val="tx2"/>
                </a:solidFill>
              </a:rPr>
              <a:t/>
            </a:r>
            <a:br>
              <a:rPr lang="en-US" altLang="ja-JP" sz="2800" dirty="0" smtClean="0">
                <a:solidFill>
                  <a:schemeClr val="tx2"/>
                </a:solidFill>
              </a:rPr>
            </a:br>
            <a:r>
              <a:rPr lang="ja-JP" altLang="en-US" sz="2800" dirty="0" smtClean="0">
                <a:solidFill>
                  <a:schemeClr val="tx2"/>
                </a:solidFill>
              </a:rPr>
              <a:t>アドバンス・ケア・プランニング</a:t>
            </a:r>
            <a:endParaRPr kumimoji="1" lang="ja-JP" altLang="en-US" sz="2800" dirty="0">
              <a:solidFill>
                <a:schemeClr val="tx2"/>
              </a:solidFill>
            </a:endParaRPr>
          </a:p>
        </p:txBody>
      </p:sp>
      <p:sp>
        <p:nvSpPr>
          <p:cNvPr id="3" name="コンテンツ プレースホルダ 2"/>
          <p:cNvSpPr>
            <a:spLocks noGrp="1"/>
          </p:cNvSpPr>
          <p:nvPr>
            <p:ph idx="1"/>
          </p:nvPr>
        </p:nvSpPr>
        <p:spPr>
          <a:xfrm>
            <a:off x="457200" y="1600200"/>
            <a:ext cx="8229600" cy="4781128"/>
          </a:xfrm>
        </p:spPr>
        <p:txBody>
          <a:bodyPr>
            <a:normAutofit fontScale="77500" lnSpcReduction="20000"/>
          </a:bodyPr>
          <a:lstStyle/>
          <a:p>
            <a:pPr>
              <a:buNone/>
            </a:pPr>
            <a:r>
              <a:rPr kumimoji="1" lang="ja-JP" altLang="en-US" sz="3100" dirty="0" smtClean="0">
                <a:solidFill>
                  <a:schemeClr val="tx1">
                    <a:lumMod val="65000"/>
                    <a:lumOff val="35000"/>
                  </a:schemeClr>
                </a:solidFill>
              </a:rPr>
              <a:t>１．意図的な</a:t>
            </a:r>
            <a:r>
              <a:rPr lang="ja-JP" altLang="en-US" sz="3100" dirty="0">
                <a:solidFill>
                  <a:schemeClr val="tx1">
                    <a:lumMod val="65000"/>
                    <a:lumOff val="35000"/>
                  </a:schemeClr>
                </a:solidFill>
              </a:rPr>
              <a:t>対話</a:t>
            </a:r>
            <a:endParaRPr kumimoji="1" lang="en-US" altLang="ja-JP" sz="3100" dirty="0" smtClean="0">
              <a:solidFill>
                <a:schemeClr val="tx1">
                  <a:lumMod val="65000"/>
                  <a:lumOff val="35000"/>
                </a:schemeClr>
              </a:solidFill>
            </a:endParaRPr>
          </a:p>
          <a:p>
            <a:pPr>
              <a:buNone/>
            </a:pPr>
            <a:r>
              <a:rPr lang="ja-JP" altLang="en-US" sz="3100" dirty="0" smtClean="0">
                <a:solidFill>
                  <a:schemeClr val="tx1">
                    <a:lumMod val="65000"/>
                    <a:lumOff val="35000"/>
                  </a:schemeClr>
                </a:solidFill>
              </a:rPr>
              <a:t>　　　今までの物語をお聞きする（過去を共有）</a:t>
            </a:r>
            <a:endParaRPr lang="en-US" altLang="ja-JP" sz="3100" dirty="0" smtClean="0">
              <a:solidFill>
                <a:schemeClr val="tx1">
                  <a:lumMod val="65000"/>
                  <a:lumOff val="35000"/>
                </a:schemeClr>
              </a:solidFill>
            </a:endParaRPr>
          </a:p>
          <a:p>
            <a:pPr>
              <a:buNone/>
            </a:pPr>
            <a:r>
              <a:rPr lang="ja-JP" altLang="en-US" sz="3100" dirty="0" smtClean="0">
                <a:solidFill>
                  <a:schemeClr val="tx1">
                    <a:lumMod val="65000"/>
                    <a:lumOff val="35000"/>
                  </a:schemeClr>
                </a:solidFill>
              </a:rPr>
              <a:t>　　　日常の生活をお聞きする　（現在を共有）</a:t>
            </a:r>
            <a:endParaRPr lang="en-US" altLang="ja-JP" sz="3100" dirty="0" smtClean="0">
              <a:solidFill>
                <a:schemeClr val="tx1">
                  <a:lumMod val="65000"/>
                  <a:lumOff val="35000"/>
                </a:schemeClr>
              </a:solidFill>
            </a:endParaRPr>
          </a:p>
          <a:p>
            <a:pPr>
              <a:buNone/>
            </a:pPr>
            <a:r>
              <a:rPr kumimoji="1" lang="ja-JP" altLang="en-US" sz="3100" dirty="0" smtClean="0">
                <a:solidFill>
                  <a:schemeClr val="tx1">
                    <a:lumMod val="65000"/>
                    <a:lumOff val="35000"/>
                  </a:schemeClr>
                </a:solidFill>
              </a:rPr>
              <a:t>　　　これからのことを話し合う（未来を志向）</a:t>
            </a:r>
            <a:endParaRPr kumimoji="1" lang="en-US" altLang="ja-JP" sz="3100" dirty="0" smtClean="0">
              <a:solidFill>
                <a:schemeClr val="tx1">
                  <a:lumMod val="65000"/>
                  <a:lumOff val="35000"/>
                </a:schemeClr>
              </a:solidFill>
            </a:endParaRPr>
          </a:p>
          <a:p>
            <a:endParaRPr kumimoji="1" lang="en-US" altLang="ja-JP" dirty="0" smtClean="0"/>
          </a:p>
          <a:p>
            <a:pPr>
              <a:buNone/>
            </a:pPr>
            <a:r>
              <a:rPr lang="ja-JP" altLang="en-US" dirty="0" smtClean="0"/>
              <a:t>２．</a:t>
            </a:r>
            <a:r>
              <a:rPr lang="ja-JP" altLang="en-US" sz="4100" b="1" dirty="0" smtClean="0">
                <a:solidFill>
                  <a:srgbClr val="FF0000"/>
                </a:solidFill>
              </a:rPr>
              <a:t>患者さん・ご家族の言葉をカルテに残す</a:t>
            </a:r>
            <a:r>
              <a:rPr lang="ja-JP" altLang="en-US" b="1" dirty="0" smtClean="0">
                <a:solidFill>
                  <a:srgbClr val="FF0000"/>
                </a:solidFill>
              </a:rPr>
              <a:t>　</a:t>
            </a:r>
            <a:r>
              <a:rPr lang="ja-JP" altLang="en-US" dirty="0" smtClean="0"/>
              <a:t>　</a:t>
            </a:r>
            <a:endParaRPr lang="en-US" altLang="ja-JP" dirty="0" smtClean="0"/>
          </a:p>
          <a:p>
            <a:pPr>
              <a:buNone/>
            </a:pPr>
            <a:r>
              <a:rPr lang="ja-JP" altLang="en-US" dirty="0" smtClean="0"/>
              <a:t>　　　</a:t>
            </a:r>
            <a:r>
              <a:rPr lang="en-US" altLang="ja-JP" dirty="0" smtClean="0"/>
              <a:t>【</a:t>
            </a:r>
            <a:r>
              <a:rPr lang="ja-JP" altLang="en-US" dirty="0" smtClean="0"/>
              <a:t>看護診断</a:t>
            </a:r>
            <a:r>
              <a:rPr lang="en-US" altLang="ja-JP" dirty="0" smtClean="0"/>
              <a:t>】</a:t>
            </a:r>
            <a:r>
              <a:rPr lang="ja-JP" altLang="en-US" dirty="0" smtClean="0"/>
              <a:t>　</a:t>
            </a:r>
            <a:r>
              <a:rPr lang="en-US" altLang="ja-JP" dirty="0" smtClean="0"/>
              <a:t>【</a:t>
            </a:r>
            <a:r>
              <a:rPr lang="ja-JP" altLang="en-US" dirty="0" smtClean="0"/>
              <a:t>成果</a:t>
            </a:r>
            <a:r>
              <a:rPr lang="en-US" altLang="ja-JP" dirty="0" smtClean="0"/>
              <a:t>】</a:t>
            </a:r>
            <a:r>
              <a:rPr lang="ja-JP" altLang="en-US" dirty="0" smtClean="0"/>
              <a:t>　</a:t>
            </a:r>
            <a:r>
              <a:rPr lang="en-US" altLang="ja-JP" dirty="0" smtClean="0"/>
              <a:t>【</a:t>
            </a:r>
            <a:r>
              <a:rPr lang="ja-JP" altLang="en-US" dirty="0" smtClean="0"/>
              <a:t>介入</a:t>
            </a:r>
            <a:r>
              <a:rPr lang="en-US" altLang="ja-JP" dirty="0" smtClean="0"/>
              <a:t>】</a:t>
            </a:r>
          </a:p>
          <a:p>
            <a:pPr>
              <a:buNone/>
            </a:pPr>
            <a:r>
              <a:rPr lang="ja-JP" altLang="en-US" dirty="0" smtClean="0"/>
              <a:t>　　　　</a:t>
            </a:r>
            <a:r>
              <a:rPr lang="en-US" altLang="ja-JP" b="1" dirty="0" smtClean="0">
                <a:solidFill>
                  <a:srgbClr val="FF0000"/>
                </a:solidFill>
              </a:rPr>
              <a:t>S</a:t>
            </a:r>
            <a:r>
              <a:rPr lang="ja-JP" altLang="en-US" b="1" dirty="0" smtClean="0">
                <a:solidFill>
                  <a:srgbClr val="FF0000"/>
                </a:solidFill>
              </a:rPr>
              <a:t>）主観的情報</a:t>
            </a:r>
            <a:r>
              <a:rPr lang="ja-JP" altLang="en-US" dirty="0" smtClean="0"/>
              <a:t>　　　</a:t>
            </a:r>
            <a:r>
              <a:rPr lang="en-US" altLang="ja-JP" dirty="0" smtClean="0"/>
              <a:t>O</a:t>
            </a:r>
            <a:r>
              <a:rPr lang="ja-JP" altLang="en-US" dirty="0" smtClean="0"/>
              <a:t>）客観的情報</a:t>
            </a:r>
            <a:endParaRPr lang="en-US" altLang="ja-JP" dirty="0" smtClean="0"/>
          </a:p>
          <a:p>
            <a:pPr>
              <a:buNone/>
            </a:pPr>
            <a:r>
              <a:rPr lang="ja-JP" altLang="en-US" dirty="0" smtClean="0"/>
              <a:t>　　　　</a:t>
            </a:r>
            <a:r>
              <a:rPr lang="en-US" altLang="ja-JP" dirty="0" smtClean="0"/>
              <a:t>A</a:t>
            </a:r>
            <a:r>
              <a:rPr lang="ja-JP" altLang="en-US" dirty="0" smtClean="0"/>
              <a:t>）アセスメント　　</a:t>
            </a:r>
            <a:r>
              <a:rPr lang="en-US" altLang="ja-JP" dirty="0" smtClean="0"/>
              <a:t>P</a:t>
            </a:r>
            <a:r>
              <a:rPr lang="ja-JP" altLang="en-US" dirty="0" smtClean="0"/>
              <a:t>）計画</a:t>
            </a:r>
            <a:endParaRPr lang="en-US" altLang="ja-JP" dirty="0" smtClean="0"/>
          </a:p>
          <a:p>
            <a:pPr>
              <a:buNone/>
            </a:pPr>
            <a:r>
              <a:rPr kumimoji="1" lang="ja-JP" altLang="en-US" sz="3100" dirty="0" smtClean="0">
                <a:solidFill>
                  <a:schemeClr val="tx1">
                    <a:lumMod val="65000"/>
                    <a:lumOff val="35000"/>
                  </a:schemeClr>
                </a:solidFill>
              </a:rPr>
              <a:t>３．医療チームで共有</a:t>
            </a:r>
            <a:endParaRPr kumimoji="1" lang="en-US" altLang="ja-JP" sz="3100" dirty="0" smtClean="0">
              <a:solidFill>
                <a:schemeClr val="tx1">
                  <a:lumMod val="65000"/>
                  <a:lumOff val="35000"/>
                </a:schemeClr>
              </a:solidFill>
            </a:endParaRPr>
          </a:p>
          <a:p>
            <a:pPr>
              <a:buNone/>
            </a:pPr>
            <a:endParaRPr kumimoji="1" lang="en-US" altLang="ja-JP" sz="3100" dirty="0" smtClean="0">
              <a:solidFill>
                <a:schemeClr val="tx1">
                  <a:lumMod val="65000"/>
                  <a:lumOff val="35000"/>
                </a:schemeClr>
              </a:solidFill>
            </a:endParaRPr>
          </a:p>
          <a:p>
            <a:pPr>
              <a:buNone/>
            </a:pPr>
            <a:r>
              <a:rPr lang="ja-JP" altLang="en-US" sz="3100" dirty="0">
                <a:solidFill>
                  <a:schemeClr val="tx1">
                    <a:lumMod val="65000"/>
                    <a:lumOff val="35000"/>
                  </a:schemeClr>
                </a:solidFill>
              </a:rPr>
              <a:t>４</a:t>
            </a:r>
            <a:r>
              <a:rPr lang="ja-JP" altLang="en-US" sz="3100" dirty="0" smtClean="0">
                <a:solidFill>
                  <a:schemeClr val="tx1">
                    <a:lumMod val="65000"/>
                    <a:lumOff val="35000"/>
                  </a:schemeClr>
                </a:solidFill>
              </a:rPr>
              <a:t>．ケアに活かす</a:t>
            </a:r>
            <a:endParaRPr kumimoji="1" lang="en-US" altLang="ja-JP" sz="3100" dirty="0" smtClean="0">
              <a:solidFill>
                <a:schemeClr val="tx1">
                  <a:lumMod val="65000"/>
                  <a:lumOff val="35000"/>
                </a:schemeClr>
              </a:solidFill>
            </a:endParaRPr>
          </a:p>
          <a:p>
            <a:pPr>
              <a:buNone/>
            </a:pPr>
            <a:endParaRPr kumimoji="1" lang="en-US" altLang="ja-JP" dirty="0" smtClean="0"/>
          </a:p>
          <a:p>
            <a:endParaRPr lang="en-US" altLang="ja-JP" dirty="0" smtClean="0"/>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pPr/>
              <a:t>11</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Akaiwa Medical Association Hospital</a:t>
            </a: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solidFill>
                  <a:schemeClr val="tx2"/>
                </a:solidFill>
                <a:latin typeface="HG丸ｺﾞｼｯｸM-PRO" pitchFamily="50" charset="-128"/>
                <a:ea typeface="HG丸ｺﾞｼｯｸM-PRO" pitchFamily="50" charset="-128"/>
              </a:rPr>
              <a:t>本日の</a:t>
            </a:r>
            <a:r>
              <a:rPr lang="ja-JP" altLang="en-US" sz="2800" dirty="0" smtClean="0">
                <a:solidFill>
                  <a:schemeClr val="tx2"/>
                </a:solidFill>
                <a:latin typeface="HG丸ｺﾞｼｯｸM-PRO" pitchFamily="50" charset="-128"/>
                <a:ea typeface="HG丸ｺﾞｼｯｸM-PRO" pitchFamily="50" charset="-128"/>
              </a:rPr>
              <a:t>内容・まとめ</a:t>
            </a:r>
            <a:endParaRPr kumimoji="1" lang="ja-JP" altLang="en-US" sz="2800" dirty="0">
              <a:solidFill>
                <a:schemeClr val="tx2"/>
              </a:solidFill>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539552" y="1196752"/>
            <a:ext cx="8208912" cy="4464496"/>
          </a:xfrm>
        </p:spPr>
        <p:txBody>
          <a:bodyPr>
            <a:normAutofit fontScale="25000" lnSpcReduction="20000"/>
          </a:bodyPr>
          <a:lstStyle/>
          <a:p>
            <a:pPr>
              <a:buNone/>
            </a:pPr>
            <a:endParaRPr lang="en-US" altLang="ja-JP" sz="7400" dirty="0" smtClean="0">
              <a:latin typeface="HG丸ｺﾞｼｯｸM-PRO" pitchFamily="50" charset="-128"/>
              <a:ea typeface="HG丸ｺﾞｼｯｸM-PRO" pitchFamily="50" charset="-128"/>
            </a:endParaRPr>
          </a:p>
          <a:p>
            <a:pPr>
              <a:buNone/>
            </a:pPr>
            <a:r>
              <a:rPr lang="ja-JP" altLang="en-US" sz="9600" dirty="0" smtClean="0"/>
              <a:t>　５．</a:t>
            </a:r>
            <a:r>
              <a:rPr kumimoji="1" lang="ja-JP" altLang="en-US" sz="9600" dirty="0" smtClean="0">
                <a:latin typeface="HG丸ｺﾞｼｯｸM-PRO" pitchFamily="50" charset="-128"/>
                <a:ea typeface="HG丸ｺﾞｼｯｸM-PRO" pitchFamily="50" charset="-128"/>
              </a:rPr>
              <a:t>考察</a:t>
            </a:r>
            <a:endParaRPr kumimoji="1" lang="en-US" altLang="ja-JP" sz="9600" dirty="0" smtClean="0">
              <a:latin typeface="HG丸ｺﾞｼｯｸM-PRO" pitchFamily="50" charset="-128"/>
              <a:ea typeface="HG丸ｺﾞｼｯｸM-PRO" pitchFamily="50" charset="-128"/>
            </a:endParaRPr>
          </a:p>
          <a:p>
            <a:pPr>
              <a:buNone/>
            </a:pPr>
            <a:r>
              <a:rPr lang="ja-JP" altLang="en-US" sz="9600" dirty="0" smtClean="0">
                <a:latin typeface="HG丸ｺﾞｼｯｸM-PRO" pitchFamily="50" charset="-128"/>
                <a:ea typeface="HG丸ｺﾞｼｯｸM-PRO" pitchFamily="50" charset="-128"/>
              </a:rPr>
              <a:t>　１）終末期がん患者と家族の</a:t>
            </a:r>
            <a:r>
              <a:rPr lang="ja-JP" altLang="en-US" sz="9600" dirty="0" smtClean="0">
                <a:solidFill>
                  <a:srgbClr val="FF0000"/>
                </a:solidFill>
              </a:rPr>
              <a:t>グッドデス概念は</a:t>
            </a:r>
            <a:r>
              <a:rPr lang="ja-JP" altLang="en-US" sz="9600" dirty="0" smtClean="0"/>
              <a:t>慢性腎臓病患者さまとご家族のグッドデス概念として援用できる</a:t>
            </a:r>
            <a:endParaRPr lang="en-US" altLang="ja-JP" sz="9600" dirty="0" smtClean="0"/>
          </a:p>
          <a:p>
            <a:pPr>
              <a:buNone/>
            </a:pPr>
            <a:endParaRPr lang="en-US" altLang="ja-JP" sz="9600" dirty="0" smtClean="0">
              <a:latin typeface="HG丸ｺﾞｼｯｸM-PRO" pitchFamily="50" charset="-128"/>
              <a:ea typeface="HG丸ｺﾞｼｯｸM-PRO" pitchFamily="50" charset="-128"/>
            </a:endParaRPr>
          </a:p>
          <a:p>
            <a:pPr>
              <a:buNone/>
            </a:pPr>
            <a:r>
              <a:rPr kumimoji="1" lang="ja-JP" altLang="en-US" sz="9600" dirty="0" smtClean="0"/>
              <a:t>　</a:t>
            </a:r>
            <a:r>
              <a:rPr lang="ja-JP" altLang="en-US" sz="9600" dirty="0" smtClean="0"/>
              <a:t>２）</a:t>
            </a:r>
            <a:r>
              <a:rPr lang="ja-JP" altLang="en-US" sz="9600" dirty="0" smtClean="0">
                <a:solidFill>
                  <a:srgbClr val="FF0000"/>
                </a:solidFill>
              </a:rPr>
              <a:t>「情報共有</a:t>
            </a:r>
            <a:r>
              <a:rPr lang="ja-JP" altLang="en-US" sz="9600" dirty="0" err="1" smtClean="0">
                <a:solidFill>
                  <a:srgbClr val="FF0000"/>
                </a:solidFill>
              </a:rPr>
              <a:t>ー</a:t>
            </a:r>
            <a:r>
              <a:rPr lang="ja-JP" altLang="en-US" sz="9600" dirty="0" smtClean="0">
                <a:solidFill>
                  <a:srgbClr val="FF0000"/>
                </a:solidFill>
              </a:rPr>
              <a:t>合意モデル」</a:t>
            </a:r>
            <a:r>
              <a:rPr lang="ja-JP" altLang="en-US" sz="9600" dirty="0" smtClean="0"/>
              <a:t>は腎代替療法の</a:t>
            </a:r>
            <a:endParaRPr lang="en-US" altLang="ja-JP" sz="9600" dirty="0" smtClean="0"/>
          </a:p>
          <a:p>
            <a:pPr>
              <a:buNone/>
            </a:pPr>
            <a:r>
              <a:rPr lang="ja-JP" altLang="en-US" sz="9600" dirty="0" smtClean="0"/>
              <a:t>　　　　　　　　意思決定プロセスに援用できる</a:t>
            </a:r>
            <a:endParaRPr lang="en-US" altLang="ja-JP" sz="9600" dirty="0" smtClean="0"/>
          </a:p>
          <a:p>
            <a:pPr>
              <a:buNone/>
            </a:pPr>
            <a:endParaRPr kumimoji="1" lang="en-US" altLang="ja-JP" sz="9600" dirty="0" smtClean="0"/>
          </a:p>
          <a:p>
            <a:pPr>
              <a:buNone/>
            </a:pPr>
            <a:r>
              <a:rPr lang="ja-JP" altLang="en-US" sz="9600" dirty="0">
                <a:latin typeface="HG丸ｺﾞｼｯｸM-PRO" pitchFamily="50" charset="-128"/>
                <a:ea typeface="HG丸ｺﾞｼｯｸM-PRO" pitchFamily="50" charset="-128"/>
              </a:rPr>
              <a:t>　</a:t>
            </a:r>
            <a:r>
              <a:rPr lang="ja-JP" altLang="en-US" sz="9600" dirty="0" smtClean="0">
                <a:latin typeface="HG丸ｺﾞｼｯｸM-PRO" pitchFamily="50" charset="-128"/>
                <a:ea typeface="HG丸ｺﾞｼｯｸM-PRO" pitchFamily="50" charset="-128"/>
              </a:rPr>
              <a:t>３）</a:t>
            </a:r>
            <a:r>
              <a:rPr lang="ja-JP" altLang="en-US" sz="9600" dirty="0" smtClean="0"/>
              <a:t>本人の</a:t>
            </a:r>
            <a:r>
              <a:rPr lang="ja-JP" altLang="en-US" sz="9600" dirty="0" smtClean="0">
                <a:solidFill>
                  <a:srgbClr val="FF0000"/>
                </a:solidFill>
              </a:rPr>
              <a:t>主観的幸福感・満足感</a:t>
            </a:r>
            <a:r>
              <a:rPr lang="ja-JP" altLang="en-US" sz="9600" dirty="0" smtClean="0"/>
              <a:t>が豊かないのちを実現</a:t>
            </a:r>
            <a:endParaRPr lang="en-US" altLang="ja-JP" sz="9600" dirty="0" smtClean="0"/>
          </a:p>
          <a:p>
            <a:pPr>
              <a:buNone/>
            </a:pPr>
            <a:endParaRPr lang="en-US" altLang="ja-JP" sz="9600" dirty="0" smtClean="0"/>
          </a:p>
          <a:p>
            <a:pPr>
              <a:buNone/>
            </a:pPr>
            <a:r>
              <a:rPr lang="ja-JP" altLang="en-US" sz="9600" dirty="0" smtClean="0">
                <a:latin typeface="HG丸ｺﾞｼｯｸM-PRO" pitchFamily="50" charset="-128"/>
                <a:ea typeface="HG丸ｺﾞｼｯｸM-PRO" pitchFamily="50" charset="-128"/>
              </a:rPr>
              <a:t>　</a:t>
            </a:r>
            <a:r>
              <a:rPr lang="ja-JP" altLang="en-US" sz="9600" dirty="0"/>
              <a:t>４</a:t>
            </a:r>
            <a:r>
              <a:rPr lang="ja-JP" altLang="en-US" sz="9600" dirty="0" smtClean="0"/>
              <a:t>）アドバンス・ケア・プランニングは</a:t>
            </a:r>
            <a:r>
              <a:rPr lang="ja-JP" altLang="en-US" sz="9600" dirty="0" smtClean="0">
                <a:solidFill>
                  <a:srgbClr val="FF0000"/>
                </a:solidFill>
                <a:latin typeface="HG丸ｺﾞｼｯｸM-PRO" pitchFamily="50" charset="-128"/>
                <a:ea typeface="HG丸ｺﾞｼｯｸM-PRO" pitchFamily="50" charset="-128"/>
              </a:rPr>
              <a:t>健康増進の一部</a:t>
            </a:r>
            <a:r>
              <a:rPr lang="ja-JP" altLang="en-US" sz="9600" dirty="0" smtClean="0">
                <a:solidFill>
                  <a:srgbClr val="FF0000"/>
                </a:solidFill>
              </a:rPr>
              <a:t>　</a:t>
            </a:r>
            <a:endParaRPr kumimoji="1" lang="en-US" altLang="ja-JP" sz="9600" dirty="0" smtClean="0">
              <a:solidFill>
                <a:srgbClr val="FF0000"/>
              </a:solidFill>
              <a:latin typeface="HG丸ｺﾞｼｯｸM-PRO" pitchFamily="50" charset="-128"/>
              <a:ea typeface="HG丸ｺﾞｼｯｸM-PRO" pitchFamily="50" charset="-128"/>
            </a:endParaRPr>
          </a:p>
          <a:p>
            <a:pPr>
              <a:buNone/>
            </a:pPr>
            <a:endParaRPr kumimoji="1" lang="en-US" altLang="ja-JP" sz="9600" dirty="0" smtClean="0">
              <a:latin typeface="HG丸ｺﾞｼｯｸM-PRO" pitchFamily="50" charset="-128"/>
              <a:ea typeface="HG丸ｺﾞｼｯｸM-PRO" pitchFamily="50" charset="-128"/>
            </a:endParaRPr>
          </a:p>
          <a:p>
            <a:pPr>
              <a:buNone/>
            </a:pPr>
            <a:r>
              <a:rPr lang="ja-JP" altLang="en-US" sz="9600" dirty="0" smtClean="0"/>
              <a:t>　</a:t>
            </a:r>
            <a:r>
              <a:rPr lang="en-US" altLang="ja-JP" sz="9600" dirty="0" smtClean="0"/>
              <a:t>【</a:t>
            </a:r>
            <a:r>
              <a:rPr lang="ja-JP" altLang="en-US" sz="9600" dirty="0" smtClean="0"/>
              <a:t>提案</a:t>
            </a:r>
            <a:r>
              <a:rPr lang="en-US" altLang="ja-JP" sz="9600" dirty="0" smtClean="0"/>
              <a:t>】</a:t>
            </a:r>
            <a:r>
              <a:rPr lang="ja-JP" altLang="en-US" sz="9600" dirty="0" smtClean="0"/>
              <a:t>患者さま・ご家族と医療者が行う</a:t>
            </a:r>
            <a:endParaRPr lang="en-US" altLang="ja-JP" sz="9600" dirty="0" smtClean="0"/>
          </a:p>
          <a:p>
            <a:pPr>
              <a:buNone/>
            </a:pPr>
            <a:r>
              <a:rPr lang="ja-JP" altLang="en-US" sz="9600" dirty="0" smtClean="0"/>
              <a:t>　　　　　　　　　　　アドバンス・ケア・プランニング</a:t>
            </a:r>
            <a:endParaRPr kumimoji="1" lang="en-US" altLang="ja-JP" sz="9600" dirty="0" smtClean="0">
              <a:latin typeface="HG丸ｺﾞｼｯｸM-PRO" pitchFamily="50" charset="-128"/>
              <a:ea typeface="HG丸ｺﾞｼｯｸM-PRO" pitchFamily="50" charset="-128"/>
            </a:endParaRPr>
          </a:p>
          <a:p>
            <a:pPr>
              <a:buNone/>
            </a:pPr>
            <a:endParaRPr kumimoji="1" lang="en-US" altLang="ja-JP" sz="9600" dirty="0" smtClean="0">
              <a:latin typeface="HG丸ｺﾞｼｯｸM-PRO" pitchFamily="50" charset="-128"/>
              <a:ea typeface="HG丸ｺﾞｼｯｸM-PRO" pitchFamily="50" charset="-128"/>
            </a:endParaRPr>
          </a:p>
          <a:p>
            <a:pPr>
              <a:buNone/>
            </a:pPr>
            <a:endParaRPr kumimoji="1" lang="en-US" altLang="ja-JP" sz="9600" dirty="0" smtClean="0">
              <a:latin typeface="HG丸ｺﾞｼｯｸM-PRO" pitchFamily="50" charset="-128"/>
              <a:ea typeface="HG丸ｺﾞｼｯｸM-PRO" pitchFamily="50" charset="-128"/>
            </a:endParaRPr>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latin typeface="HG丸ｺﾞｼｯｸM-PRO" pitchFamily="50" charset="-128"/>
                <a:ea typeface="HG丸ｺﾞｼｯｸM-PRO" pitchFamily="50" charset="-128"/>
              </a:rPr>
              <a:pPr/>
              <a:t>12</a:t>
            </a:fld>
            <a:endParaRPr kumimoji="1" lang="ja-JP" altLang="en-US">
              <a:latin typeface="HG丸ｺﾞｼｯｸM-PRO" pitchFamily="50" charset="-128"/>
              <a:ea typeface="HG丸ｺﾞｼｯｸM-PRO" pitchFamily="50" charset="-128"/>
            </a:endParaRPr>
          </a:p>
        </p:txBody>
      </p:sp>
      <p:sp>
        <p:nvSpPr>
          <p:cNvPr id="6" name="フッター プレースホルダ 5"/>
          <p:cNvSpPr>
            <a:spLocks noGrp="1"/>
          </p:cNvSpPr>
          <p:nvPr>
            <p:ph type="ftr" sz="quarter" idx="11"/>
          </p:nvPr>
        </p:nvSpPr>
        <p:spPr>
          <a:xfrm>
            <a:off x="2699792" y="6309320"/>
            <a:ext cx="3759696" cy="365125"/>
          </a:xfrm>
        </p:spPr>
        <p:txBody>
          <a:bodyPr/>
          <a:lstStyle/>
          <a:p>
            <a:r>
              <a:rPr kumimoji="1" lang="en-US" altLang="ja-JP" smtClean="0">
                <a:latin typeface="HG丸ｺﾞｼｯｸM-PRO" pitchFamily="50" charset="-128"/>
                <a:ea typeface="HG丸ｺﾞｼｯｸM-PRO" pitchFamily="50" charset="-128"/>
              </a:rPr>
              <a:t>Akaiwa Medical Association Hospital</a:t>
            </a:r>
            <a:endParaRPr kumimoji="1" lang="ja-JP" altLang="en-US">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solidFill>
                  <a:schemeClr val="tx2"/>
                </a:solidFill>
                <a:latin typeface="HG丸ｺﾞｼｯｸM-PRO" pitchFamily="50" charset="-128"/>
                <a:ea typeface="HG丸ｺﾞｼｯｸM-PRO" pitchFamily="50" charset="-128"/>
              </a:rPr>
              <a:t>本日の</a:t>
            </a:r>
            <a:r>
              <a:rPr lang="ja-JP" altLang="en-US" sz="2800" dirty="0" smtClean="0">
                <a:solidFill>
                  <a:schemeClr val="tx2"/>
                </a:solidFill>
                <a:latin typeface="HG丸ｺﾞｼｯｸM-PRO" pitchFamily="50" charset="-128"/>
                <a:ea typeface="HG丸ｺﾞｼｯｸM-PRO" pitchFamily="50" charset="-128"/>
              </a:rPr>
              <a:t>内容</a:t>
            </a:r>
            <a:endParaRPr kumimoji="1" lang="ja-JP" altLang="en-US" sz="2800" dirty="0">
              <a:solidFill>
                <a:schemeClr val="tx2"/>
              </a:solidFill>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251520" y="1196752"/>
            <a:ext cx="8892480" cy="5328592"/>
          </a:xfrm>
        </p:spPr>
        <p:txBody>
          <a:bodyPr>
            <a:normAutofit fontScale="55000" lnSpcReduction="20000"/>
          </a:bodyPr>
          <a:lstStyle/>
          <a:p>
            <a:pPr>
              <a:buNone/>
            </a:pPr>
            <a:endParaRPr lang="en-US" altLang="ja-JP" sz="5900" b="1" dirty="0" smtClean="0"/>
          </a:p>
          <a:p>
            <a:pPr>
              <a:buNone/>
            </a:pPr>
            <a:r>
              <a:rPr lang="ja-JP" altLang="en-US" sz="5100" dirty="0" smtClean="0"/>
              <a:t>１</a:t>
            </a:r>
            <a:r>
              <a:rPr lang="ja-JP" altLang="en-US" sz="5100" dirty="0" smtClean="0">
                <a:latin typeface="HG丸ｺﾞｼｯｸM-PRO" pitchFamily="50" charset="-128"/>
                <a:ea typeface="HG丸ｺﾞｼｯｸM-PRO" pitchFamily="50" charset="-128"/>
              </a:rPr>
              <a:t>．透析患者の増加と高齢化</a:t>
            </a:r>
            <a:r>
              <a:rPr lang="ja-JP" altLang="en-US" sz="5100" dirty="0"/>
              <a:t>・</a:t>
            </a:r>
            <a:r>
              <a:rPr lang="ja-JP" altLang="en-US" sz="5100" dirty="0" smtClean="0">
                <a:latin typeface="HG丸ｺﾞｼｯｸM-PRO" pitchFamily="50" charset="-128"/>
                <a:ea typeface="HG丸ｺﾞｼｯｸM-PRO" pitchFamily="50" charset="-128"/>
              </a:rPr>
              <a:t>認知症の増加</a:t>
            </a:r>
            <a:endParaRPr lang="en-US" altLang="ja-JP" sz="5100" dirty="0" smtClean="0">
              <a:latin typeface="HG丸ｺﾞｼｯｸM-PRO" pitchFamily="50" charset="-128"/>
              <a:ea typeface="HG丸ｺﾞｼｯｸM-PRO" pitchFamily="50" charset="-128"/>
            </a:endParaRPr>
          </a:p>
          <a:p>
            <a:pPr>
              <a:buNone/>
            </a:pPr>
            <a:r>
              <a:rPr lang="ja-JP" altLang="en-US" sz="5100" dirty="0" smtClean="0"/>
              <a:t>２．日本透析医学会の提言</a:t>
            </a:r>
            <a:endParaRPr lang="en-US" altLang="ja-JP" sz="5100" dirty="0" smtClean="0">
              <a:latin typeface="HG丸ｺﾞｼｯｸM-PRO" pitchFamily="50" charset="-128"/>
              <a:ea typeface="HG丸ｺﾞｼｯｸM-PRO" pitchFamily="50" charset="-128"/>
            </a:endParaRPr>
          </a:p>
          <a:p>
            <a:pPr>
              <a:buNone/>
            </a:pPr>
            <a:r>
              <a:rPr lang="ja-JP" altLang="en-US" sz="5100" dirty="0" smtClean="0"/>
              <a:t>３．日本老年医学会の「立場表明」２０１２</a:t>
            </a:r>
            <a:endParaRPr lang="en-US" altLang="ja-JP" sz="5100" dirty="0" smtClean="0"/>
          </a:p>
          <a:p>
            <a:pPr>
              <a:buNone/>
            </a:pPr>
            <a:r>
              <a:rPr lang="ja-JP" altLang="en-US" sz="5100" dirty="0"/>
              <a:t>４．</a:t>
            </a:r>
            <a:r>
              <a:rPr lang="ja-JP" altLang="en-US" sz="5100" dirty="0" smtClean="0"/>
              <a:t>超高齢者の透析療法見合わせ　事例</a:t>
            </a:r>
            <a:r>
              <a:rPr lang="en-US" altLang="ja-JP" sz="5100" dirty="0" smtClean="0"/>
              <a:t>A</a:t>
            </a:r>
            <a:r>
              <a:rPr lang="ja-JP" altLang="en-US" sz="5100" dirty="0" smtClean="0"/>
              <a:t>氏</a:t>
            </a:r>
            <a:endParaRPr lang="en-US" altLang="ja-JP" sz="5100" dirty="0" smtClean="0"/>
          </a:p>
          <a:p>
            <a:pPr>
              <a:buNone/>
            </a:pPr>
            <a:endParaRPr lang="en-US" altLang="ja-JP" sz="5900" dirty="0" smtClean="0">
              <a:latin typeface="HG丸ｺﾞｼｯｸM-PRO" pitchFamily="50" charset="-128"/>
              <a:ea typeface="HG丸ｺﾞｼｯｸM-PRO" pitchFamily="50" charset="-128"/>
            </a:endParaRPr>
          </a:p>
          <a:p>
            <a:pPr>
              <a:buNone/>
            </a:pPr>
            <a:r>
              <a:rPr lang="ja-JP" altLang="en-US" sz="5100" dirty="0"/>
              <a:t>５</a:t>
            </a:r>
            <a:r>
              <a:rPr lang="ja-JP" altLang="en-US" sz="5100" dirty="0" smtClean="0"/>
              <a:t>．</a:t>
            </a:r>
            <a:r>
              <a:rPr kumimoji="1" lang="ja-JP" altLang="en-US" sz="5100" dirty="0" smtClean="0">
                <a:latin typeface="HG丸ｺﾞｼｯｸM-PRO" pitchFamily="50" charset="-128"/>
                <a:ea typeface="HG丸ｺﾞｼｯｸM-PRO" pitchFamily="50" charset="-128"/>
              </a:rPr>
              <a:t>考察</a:t>
            </a:r>
            <a:endParaRPr kumimoji="1" lang="en-US" altLang="ja-JP" sz="5100" dirty="0" smtClean="0">
              <a:latin typeface="HG丸ｺﾞｼｯｸM-PRO" pitchFamily="50" charset="-128"/>
              <a:ea typeface="HG丸ｺﾞｼｯｸM-PRO" pitchFamily="50" charset="-128"/>
            </a:endParaRPr>
          </a:p>
          <a:p>
            <a:pPr>
              <a:buNone/>
            </a:pPr>
            <a:r>
              <a:rPr lang="ja-JP" altLang="en-US" sz="4200" dirty="0" smtClean="0">
                <a:latin typeface="HG丸ｺﾞｼｯｸM-PRO" pitchFamily="50" charset="-128"/>
                <a:ea typeface="HG丸ｺﾞｼｯｸM-PRO" pitchFamily="50" charset="-128"/>
              </a:rPr>
              <a:t>　１）患者さま・ご家族のご希望－</a:t>
            </a:r>
            <a:r>
              <a:rPr lang="ja-JP" altLang="en-US" sz="4200" dirty="0" smtClean="0"/>
              <a:t>グッドデス概念</a:t>
            </a:r>
            <a:endParaRPr lang="en-US" altLang="ja-JP" sz="4200" dirty="0" smtClean="0">
              <a:latin typeface="HG丸ｺﾞｼｯｸM-PRO" pitchFamily="50" charset="-128"/>
              <a:ea typeface="HG丸ｺﾞｼｯｸM-PRO" pitchFamily="50" charset="-128"/>
            </a:endParaRPr>
          </a:p>
          <a:p>
            <a:pPr>
              <a:buNone/>
            </a:pPr>
            <a:r>
              <a:rPr kumimoji="1" lang="ja-JP" altLang="en-US" sz="4200" dirty="0" smtClean="0"/>
              <a:t>　</a:t>
            </a:r>
            <a:r>
              <a:rPr lang="ja-JP" altLang="en-US" sz="4200" dirty="0" smtClean="0"/>
              <a:t>２）「情報共有合意モデル」に基づく意思決定プロセス</a:t>
            </a:r>
            <a:endParaRPr kumimoji="1" lang="en-US" altLang="ja-JP" sz="4200" dirty="0" smtClean="0"/>
          </a:p>
          <a:p>
            <a:pPr>
              <a:buNone/>
            </a:pPr>
            <a:r>
              <a:rPr lang="ja-JP" altLang="en-US" sz="4200" dirty="0">
                <a:latin typeface="HG丸ｺﾞｼｯｸM-PRO" pitchFamily="50" charset="-128"/>
                <a:ea typeface="HG丸ｺﾞｼｯｸM-PRO" pitchFamily="50" charset="-128"/>
              </a:rPr>
              <a:t>　</a:t>
            </a:r>
            <a:r>
              <a:rPr lang="ja-JP" altLang="en-US" sz="4200" dirty="0" smtClean="0">
                <a:latin typeface="HG丸ｺﾞｼｯｸM-PRO" pitchFamily="50" charset="-128"/>
                <a:ea typeface="HG丸ｺﾞｼｯｸM-PRO" pitchFamily="50" charset="-128"/>
              </a:rPr>
              <a:t>３）いのちをどう考えるか</a:t>
            </a:r>
            <a:endParaRPr lang="en-US" altLang="ja-JP" sz="4200" dirty="0" smtClean="0">
              <a:latin typeface="HG丸ｺﾞｼｯｸM-PRO" pitchFamily="50" charset="-128"/>
              <a:ea typeface="HG丸ｺﾞｼｯｸM-PRO" pitchFamily="50" charset="-128"/>
            </a:endParaRPr>
          </a:p>
          <a:p>
            <a:pPr>
              <a:buNone/>
            </a:pPr>
            <a:r>
              <a:rPr lang="en-US" altLang="ja-JP" sz="4200" dirty="0" smtClean="0"/>
              <a:t>   </a:t>
            </a:r>
            <a:r>
              <a:rPr lang="ja-JP" altLang="en-US" sz="4200" dirty="0" smtClean="0"/>
              <a:t>４）看護診断の視点から</a:t>
            </a:r>
            <a:endParaRPr lang="en-US" altLang="ja-JP" sz="4200" dirty="0" smtClean="0"/>
          </a:p>
          <a:p>
            <a:pPr>
              <a:buNone/>
            </a:pPr>
            <a:r>
              <a:rPr lang="ja-JP" altLang="en-US" sz="6700" b="1" dirty="0" smtClean="0"/>
              <a:t>　</a:t>
            </a:r>
            <a:endParaRPr kumimoji="1" lang="en-US" altLang="ja-JP" sz="6700" b="1" dirty="0" smtClean="0">
              <a:latin typeface="HG丸ｺﾞｼｯｸM-PRO" pitchFamily="50" charset="-128"/>
              <a:ea typeface="HG丸ｺﾞｼｯｸM-PRO" pitchFamily="50" charset="-128"/>
            </a:endParaRPr>
          </a:p>
          <a:p>
            <a:pPr>
              <a:buNone/>
            </a:pPr>
            <a:endParaRPr kumimoji="1" lang="en-US" altLang="ja-JP" sz="4200" dirty="0" smtClean="0">
              <a:latin typeface="HG丸ｺﾞｼｯｸM-PRO" pitchFamily="50" charset="-128"/>
              <a:ea typeface="HG丸ｺﾞｼｯｸM-PRO" pitchFamily="50" charset="-128"/>
            </a:endParaRPr>
          </a:p>
          <a:p>
            <a:pPr>
              <a:buNone/>
            </a:pPr>
            <a:endParaRPr kumimoji="1" lang="ja-JP" altLang="en-US" sz="4200" dirty="0">
              <a:latin typeface="HG丸ｺﾞｼｯｸM-PRO" pitchFamily="50" charset="-128"/>
              <a:ea typeface="HG丸ｺﾞｼｯｸM-PRO" pitchFamily="50" charset="-128"/>
            </a:endParaRPr>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latin typeface="HG丸ｺﾞｼｯｸM-PRO" pitchFamily="50" charset="-128"/>
                <a:ea typeface="HG丸ｺﾞｼｯｸM-PRO" pitchFamily="50" charset="-128"/>
              </a:rPr>
              <a:pPr/>
              <a:t>2</a:t>
            </a:fld>
            <a:endParaRPr kumimoji="1" lang="ja-JP" altLang="en-US">
              <a:latin typeface="HG丸ｺﾞｼｯｸM-PRO" pitchFamily="50" charset="-128"/>
              <a:ea typeface="HG丸ｺﾞｼｯｸM-PRO" pitchFamily="50" charset="-128"/>
            </a:endParaRPr>
          </a:p>
        </p:txBody>
      </p:sp>
      <p:sp>
        <p:nvSpPr>
          <p:cNvPr id="6" name="フッター プレースホルダ 5"/>
          <p:cNvSpPr>
            <a:spLocks noGrp="1"/>
          </p:cNvSpPr>
          <p:nvPr>
            <p:ph type="ftr" sz="quarter" idx="11"/>
          </p:nvPr>
        </p:nvSpPr>
        <p:spPr>
          <a:xfrm>
            <a:off x="2699792" y="6309320"/>
            <a:ext cx="3759696" cy="365125"/>
          </a:xfrm>
        </p:spPr>
        <p:txBody>
          <a:bodyPr/>
          <a:lstStyle/>
          <a:p>
            <a:r>
              <a:rPr kumimoji="1" lang="en-US" altLang="ja-JP" smtClean="0">
                <a:latin typeface="HG丸ｺﾞｼｯｸM-PRO" pitchFamily="50" charset="-128"/>
                <a:ea typeface="HG丸ｺﾞｼｯｸM-PRO" pitchFamily="50" charset="-128"/>
              </a:rPr>
              <a:t>Akaiwa Medical Association Hospital</a:t>
            </a:r>
            <a:endParaRPr kumimoji="1" lang="ja-JP" altLang="en-US">
              <a:latin typeface="HG丸ｺﾞｼｯｸM-PRO" pitchFamily="50" charset="-128"/>
              <a:ea typeface="HG丸ｺﾞｼｯｸM-PRO" pitchFamily="50" charset="-128"/>
            </a:endParaRPr>
          </a:p>
        </p:txBody>
      </p:sp>
      <p:pic>
        <p:nvPicPr>
          <p:cNvPr id="4098" name="Picture 2" descr="C:\Users\tosyo-room1\Desktop\悩む看護師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41168"/>
            <a:ext cx="1534294" cy="169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Akaiwa Medical Association Hospital</a:t>
            </a:r>
            <a:endParaRPr kumimoji="1" lang="ja-JP" altLang="en-US"/>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pPr/>
              <a:t>3</a:t>
            </a:fld>
            <a:endParaRPr kumimoji="1" lang="ja-JP" altLang="en-US"/>
          </a:p>
        </p:txBody>
      </p:sp>
      <p:pic>
        <p:nvPicPr>
          <p:cNvPr id="6" name="Picture 2" descr="C:\Documents and Settings\Administrator\デスクトップ\jpeg\52.jpg"/>
          <p:cNvPicPr>
            <a:picLocks noGrp="1" noChangeAspect="1" noChangeArrowheads="1"/>
          </p:cNvPicPr>
          <p:nvPr>
            <p:ph idx="1"/>
          </p:nvPr>
        </p:nvPicPr>
        <p:blipFill>
          <a:blip r:embed="rId3" cstate="print"/>
          <a:srcRect/>
          <a:stretch>
            <a:fillRect/>
          </a:stretch>
        </p:blipFill>
        <p:spPr bwMode="auto">
          <a:xfrm>
            <a:off x="4548735" y="3845984"/>
            <a:ext cx="46529" cy="34395"/>
          </a:xfrm>
          <a:prstGeom prst="rect">
            <a:avLst/>
          </a:prstGeom>
          <a:noFill/>
        </p:spPr>
      </p:pic>
      <p:pic>
        <p:nvPicPr>
          <p:cNvPr id="7" name="Picture 2" descr="C:\Documents and Settings\Administrator\デスクトップ\jpeg\52.jpg"/>
          <p:cNvPicPr>
            <a:picLocks noChangeAspect="1" noChangeArrowheads="1"/>
          </p:cNvPicPr>
          <p:nvPr/>
        </p:nvPicPr>
        <p:blipFill>
          <a:blip r:embed="rId3" cstate="print"/>
          <a:srcRect/>
          <a:stretch>
            <a:fillRect/>
          </a:stretch>
        </p:blipFill>
        <p:spPr bwMode="auto">
          <a:xfrm>
            <a:off x="0" y="-77788"/>
            <a:ext cx="9144000" cy="6935788"/>
          </a:xfrm>
          <a:prstGeom prst="rect">
            <a:avLst/>
          </a:prstGeom>
          <a:noFill/>
        </p:spPr>
      </p:pic>
      <p:sp>
        <p:nvSpPr>
          <p:cNvPr id="8" name="正方形/長方形 7"/>
          <p:cNvSpPr/>
          <p:nvPr/>
        </p:nvSpPr>
        <p:spPr>
          <a:xfrm>
            <a:off x="323528" y="1196752"/>
            <a:ext cx="8460432" cy="461665"/>
          </a:xfrm>
          <a:prstGeom prst="rect">
            <a:avLst/>
          </a:prstGeom>
          <a:solidFill>
            <a:schemeClr val="bg1"/>
          </a:solidFill>
        </p:spPr>
        <p:txBody>
          <a:bodyPr wrap="square">
            <a:spAutoFit/>
          </a:bodyPr>
          <a:lstStyle/>
          <a:p>
            <a:r>
              <a:rPr lang="ja-JP" altLang="en-US" sz="2400" b="1" dirty="0" smtClean="0">
                <a:solidFill>
                  <a:schemeClr val="tx2"/>
                </a:solidFill>
              </a:rPr>
              <a:t>維持透析患者の中で認知症合併ありと回答された患者の割合</a:t>
            </a:r>
            <a:endParaRPr lang="ja-JP" altLang="en-US" sz="2400" b="1" dirty="0">
              <a:solidFill>
                <a:schemeClr val="tx2"/>
              </a:solidFill>
            </a:endParaRPr>
          </a:p>
        </p:txBody>
      </p:sp>
      <p:sp>
        <p:nvSpPr>
          <p:cNvPr id="10" name="角丸四角形吹き出し 9"/>
          <p:cNvSpPr/>
          <p:nvPr/>
        </p:nvSpPr>
        <p:spPr>
          <a:xfrm>
            <a:off x="1547664" y="2132856"/>
            <a:ext cx="4104456" cy="1656184"/>
          </a:xfrm>
          <a:prstGeom prst="wedgeRoundRectCallout">
            <a:avLst>
              <a:gd name="adj1" fmla="val 67991"/>
              <a:gd name="adj2" fmla="val -1515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a:p>
            <a:pPr algn="ctr"/>
            <a:r>
              <a:rPr kumimoji="1" lang="en-US" altLang="ja-JP" sz="2800" dirty="0" smtClean="0">
                <a:solidFill>
                  <a:schemeClr val="tx1"/>
                </a:solidFill>
              </a:rPr>
              <a:t>90</a:t>
            </a:r>
            <a:r>
              <a:rPr kumimoji="1" lang="ja-JP" altLang="en-US" sz="2800" dirty="0" smtClean="0">
                <a:solidFill>
                  <a:schemeClr val="tx1"/>
                </a:solidFill>
              </a:rPr>
              <a:t>歳以上の透析者では</a:t>
            </a:r>
            <a:endParaRPr kumimoji="1" lang="en-US" altLang="ja-JP" sz="2800" dirty="0" smtClean="0">
              <a:solidFill>
                <a:schemeClr val="tx1"/>
              </a:solidFill>
            </a:endParaRPr>
          </a:p>
          <a:p>
            <a:pPr algn="ctr"/>
            <a:r>
              <a:rPr kumimoji="1" lang="ja-JP" altLang="en-US" sz="2800" b="1" dirty="0" smtClean="0">
                <a:solidFill>
                  <a:srgbClr val="FF0000"/>
                </a:solidFill>
              </a:rPr>
              <a:t>男性</a:t>
            </a:r>
            <a:r>
              <a:rPr kumimoji="1" lang="en-US" altLang="ja-JP" sz="2800" b="1" dirty="0" smtClean="0">
                <a:solidFill>
                  <a:srgbClr val="FF0000"/>
                </a:solidFill>
              </a:rPr>
              <a:t>4</a:t>
            </a:r>
            <a:r>
              <a:rPr kumimoji="1" lang="ja-JP" altLang="en-US" sz="2800" b="1" dirty="0" smtClean="0">
                <a:solidFill>
                  <a:srgbClr val="FF0000"/>
                </a:solidFill>
              </a:rPr>
              <a:t>割</a:t>
            </a:r>
            <a:r>
              <a:rPr kumimoji="1" lang="ja-JP" altLang="en-US" sz="2800" dirty="0" smtClean="0">
                <a:solidFill>
                  <a:srgbClr val="FF0000"/>
                </a:solidFill>
              </a:rPr>
              <a:t>、</a:t>
            </a:r>
            <a:r>
              <a:rPr kumimoji="1" lang="ja-JP" altLang="en-US" sz="2800" b="1" dirty="0" smtClean="0">
                <a:solidFill>
                  <a:srgbClr val="FF0000"/>
                </a:solidFill>
              </a:rPr>
              <a:t>女性</a:t>
            </a:r>
            <a:r>
              <a:rPr kumimoji="1" lang="en-US" altLang="ja-JP" sz="2800" b="1" dirty="0" smtClean="0">
                <a:solidFill>
                  <a:srgbClr val="FF0000"/>
                </a:solidFill>
              </a:rPr>
              <a:t>5</a:t>
            </a:r>
            <a:r>
              <a:rPr kumimoji="1" lang="ja-JP" altLang="en-US" sz="2800" b="1" dirty="0" smtClean="0">
                <a:solidFill>
                  <a:srgbClr val="FF0000"/>
                </a:solidFill>
              </a:rPr>
              <a:t>割</a:t>
            </a:r>
            <a:endParaRPr kumimoji="1" lang="en-US" altLang="ja-JP" sz="2800" b="1" dirty="0" smtClean="0">
              <a:solidFill>
                <a:srgbClr val="FF0000"/>
              </a:solidFill>
            </a:endParaRPr>
          </a:p>
          <a:p>
            <a:pPr algn="ctr"/>
            <a:r>
              <a:rPr kumimoji="1" lang="ja-JP" altLang="en-US" sz="2800" dirty="0" smtClean="0">
                <a:solidFill>
                  <a:schemeClr val="tx1"/>
                </a:solidFill>
              </a:rPr>
              <a:t>が認知症を合併</a:t>
            </a:r>
            <a:endParaRPr kumimoji="1" lang="en-US" altLang="ja-JP" sz="2800" dirty="0" smtClean="0">
              <a:solidFill>
                <a:schemeClr val="tx1"/>
              </a:solidFill>
            </a:endParaRPr>
          </a:p>
          <a:p>
            <a:pPr algn="ctr"/>
            <a:endParaRPr kumimoji="1" lang="ja-JP" altLang="en-US" dirty="0"/>
          </a:p>
        </p:txBody>
      </p:sp>
      <p:sp>
        <p:nvSpPr>
          <p:cNvPr id="12" name="円/楕円 11"/>
          <p:cNvSpPr/>
          <p:nvPr/>
        </p:nvSpPr>
        <p:spPr>
          <a:xfrm>
            <a:off x="6300192" y="1628800"/>
            <a:ext cx="1296144" cy="4320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686800" cy="1143000"/>
          </a:xfrm>
        </p:spPr>
        <p:txBody>
          <a:bodyPr>
            <a:normAutofit/>
          </a:bodyPr>
          <a:lstStyle/>
          <a:p>
            <a:r>
              <a:rPr kumimoji="1" lang="ja-JP" altLang="en-US" sz="2800" dirty="0" smtClean="0">
                <a:solidFill>
                  <a:schemeClr val="tx2"/>
                </a:solidFill>
                <a:latin typeface="HG丸ｺﾞｼｯｸM-PRO" pitchFamily="50" charset="-128"/>
                <a:ea typeface="HG丸ｺﾞｼｯｸM-PRO" pitchFamily="50" charset="-128"/>
              </a:rPr>
              <a:t>提言（案）の要点</a:t>
            </a:r>
            <a:endParaRPr kumimoji="1" lang="ja-JP" altLang="en-US" sz="2800" dirty="0">
              <a:solidFill>
                <a:schemeClr val="tx2"/>
              </a:solidFill>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395536" y="1484784"/>
            <a:ext cx="8301608" cy="1944216"/>
          </a:xfrm>
        </p:spPr>
        <p:txBody>
          <a:bodyPr>
            <a:normAutofit/>
          </a:bodyPr>
          <a:lstStyle/>
          <a:p>
            <a:pPr>
              <a:buNone/>
            </a:pPr>
            <a:r>
              <a:rPr lang="ja-JP" altLang="en-US" sz="2400" dirty="0" smtClean="0">
                <a:solidFill>
                  <a:schemeClr val="tx1">
                    <a:lumMod val="65000"/>
                    <a:lumOff val="35000"/>
                  </a:schemeClr>
                </a:solidFill>
                <a:latin typeface="HG丸ｺﾞｼｯｸM-PRO" pitchFamily="50" charset="-128"/>
                <a:ea typeface="HG丸ｺﾞｼｯｸM-PRO" pitchFamily="50" charset="-128"/>
              </a:rPr>
              <a:t>◆</a:t>
            </a:r>
            <a:r>
              <a:rPr kumimoji="1" lang="ja-JP" altLang="en-US" sz="2400" dirty="0" smtClean="0">
                <a:solidFill>
                  <a:schemeClr val="tx1">
                    <a:lumMod val="65000"/>
                    <a:lumOff val="35000"/>
                  </a:schemeClr>
                </a:solidFill>
                <a:latin typeface="HG丸ｺﾞｼｯｸM-PRO" pitchFamily="50" charset="-128"/>
                <a:ea typeface="HG丸ｺﾞｼｯｸM-PRO" pitchFamily="50" charset="-128"/>
              </a:rPr>
              <a:t>提言１：情報提供と自己決定の援助</a:t>
            </a:r>
            <a:endParaRPr kumimoji="1" lang="en-US" altLang="ja-JP" sz="2400" dirty="0" smtClean="0">
              <a:solidFill>
                <a:schemeClr val="tx1">
                  <a:lumMod val="65000"/>
                  <a:lumOff val="35000"/>
                </a:schemeClr>
              </a:solidFill>
              <a:latin typeface="HG丸ｺﾞｼｯｸM-PRO" pitchFamily="50" charset="-128"/>
              <a:ea typeface="HG丸ｺﾞｼｯｸM-PRO" pitchFamily="50" charset="-128"/>
            </a:endParaRPr>
          </a:p>
          <a:p>
            <a:pPr>
              <a:buNone/>
            </a:pPr>
            <a:r>
              <a:rPr kumimoji="1" lang="ja-JP" altLang="en-US" sz="2400" dirty="0" smtClean="0">
                <a:solidFill>
                  <a:schemeClr val="tx1">
                    <a:lumMod val="65000"/>
                    <a:lumOff val="35000"/>
                  </a:schemeClr>
                </a:solidFill>
                <a:latin typeface="HG丸ｺﾞｼｯｸM-PRO" pitchFamily="50" charset="-128"/>
                <a:ea typeface="HG丸ｺﾞｼｯｸM-PRO" pitchFamily="50" charset="-128"/>
              </a:rPr>
              <a:t>◆提言２：自己決定の尊重</a:t>
            </a:r>
            <a:endParaRPr kumimoji="1" lang="en-US" altLang="ja-JP" sz="2400" dirty="0" smtClean="0">
              <a:solidFill>
                <a:schemeClr val="tx1">
                  <a:lumMod val="65000"/>
                  <a:lumOff val="35000"/>
                </a:schemeClr>
              </a:solidFill>
              <a:latin typeface="HG丸ｺﾞｼｯｸM-PRO" pitchFamily="50" charset="-128"/>
              <a:ea typeface="HG丸ｺﾞｼｯｸM-PRO" pitchFamily="50" charset="-128"/>
            </a:endParaRPr>
          </a:p>
          <a:p>
            <a:pPr>
              <a:buNone/>
            </a:pPr>
            <a:r>
              <a:rPr lang="ja-JP" altLang="en-US" sz="2400" dirty="0" smtClean="0">
                <a:solidFill>
                  <a:schemeClr val="tx1">
                    <a:lumMod val="65000"/>
                    <a:lumOff val="35000"/>
                  </a:schemeClr>
                </a:solidFill>
                <a:latin typeface="HG丸ｺﾞｼｯｸM-PRO" pitchFamily="50" charset="-128"/>
                <a:ea typeface="HG丸ｺﾞｼｯｸM-PRO" pitchFamily="50" charset="-128"/>
              </a:rPr>
              <a:t>◆提言３：同意書の取得</a:t>
            </a:r>
            <a:endParaRPr lang="en-US" altLang="ja-JP" sz="2400" dirty="0" smtClean="0">
              <a:solidFill>
                <a:schemeClr val="tx1">
                  <a:lumMod val="65000"/>
                  <a:lumOff val="35000"/>
                </a:schemeClr>
              </a:solidFill>
              <a:latin typeface="HG丸ｺﾞｼｯｸM-PRO" pitchFamily="50" charset="-128"/>
              <a:ea typeface="HG丸ｺﾞｼｯｸM-PRO" pitchFamily="50" charset="-128"/>
            </a:endParaRPr>
          </a:p>
        </p:txBody>
      </p:sp>
      <p:sp>
        <p:nvSpPr>
          <p:cNvPr id="6" name="正方形/長方形 5"/>
          <p:cNvSpPr/>
          <p:nvPr/>
        </p:nvSpPr>
        <p:spPr>
          <a:xfrm>
            <a:off x="611560" y="6093296"/>
            <a:ext cx="7488832" cy="461665"/>
          </a:xfrm>
          <a:prstGeom prst="rect">
            <a:avLst/>
          </a:prstGeom>
        </p:spPr>
        <p:txBody>
          <a:bodyPr wrap="square">
            <a:spAutoFit/>
          </a:bodyPr>
          <a:lstStyle/>
          <a:p>
            <a:r>
              <a:rPr lang="ja-JP" altLang="en-US" sz="1200" dirty="0" smtClean="0">
                <a:latin typeface="HG丸ｺﾞｼｯｸM-PRO" pitchFamily="50" charset="-128"/>
                <a:ea typeface="HG丸ｺﾞｼｯｸM-PRO" pitchFamily="50" charset="-128"/>
              </a:rPr>
              <a:t>岡田ほか：慢性血液透析療法の導入と終末期患者に対する見合わせに関する提言（案），透析会誌</a:t>
            </a:r>
            <a:r>
              <a:rPr lang="en-US" altLang="ja-JP" sz="1200" dirty="0" smtClean="0">
                <a:latin typeface="HG丸ｺﾞｼｯｸM-PRO" pitchFamily="50" charset="-128"/>
                <a:ea typeface="HG丸ｺﾞｼｯｸM-PRO" pitchFamily="50" charset="-128"/>
              </a:rPr>
              <a:t>45(12),</a:t>
            </a:r>
          </a:p>
          <a:p>
            <a:r>
              <a:rPr lang="en-US" altLang="ja-JP" sz="1200" dirty="0" smtClean="0">
                <a:latin typeface="HG丸ｺﾞｼｯｸM-PRO" pitchFamily="50" charset="-128"/>
                <a:ea typeface="HG丸ｺﾞｼｯｸM-PRO" pitchFamily="50" charset="-128"/>
              </a:rPr>
              <a:t>1085-1106.2012</a:t>
            </a:r>
            <a:r>
              <a:rPr lang="en-US" altLang="ja-JP" sz="1200" dirty="0" smtClean="0"/>
              <a:t>.</a:t>
            </a:r>
            <a:endParaRPr lang="ja-JP" altLang="en-US" sz="1200" dirty="0"/>
          </a:p>
        </p:txBody>
      </p:sp>
      <p:sp>
        <p:nvSpPr>
          <p:cNvPr id="5" name="フッター プレースホルダ 3"/>
          <p:cNvSpPr>
            <a:spLocks noGrp="1"/>
          </p:cNvSpPr>
          <p:nvPr>
            <p:ph type="ftr" sz="quarter" idx="11"/>
          </p:nvPr>
        </p:nvSpPr>
        <p:spPr>
          <a:xfrm>
            <a:off x="2915816" y="6492875"/>
            <a:ext cx="2895600" cy="365125"/>
          </a:xfrm>
        </p:spPr>
        <p:txBody>
          <a:bodyPr/>
          <a:lstStyle/>
          <a:p>
            <a:r>
              <a:rPr lang="en-US" altLang="ja-JP" dirty="0" err="1" smtClean="0"/>
              <a:t>Akaiwa</a:t>
            </a:r>
            <a:r>
              <a:rPr lang="en-US" altLang="ja-JP" dirty="0" smtClean="0"/>
              <a:t> Medical  Association Hospital</a:t>
            </a:r>
            <a:endParaRPr lang="ja-JP" altLang="en-US" dirty="0"/>
          </a:p>
        </p:txBody>
      </p:sp>
      <p:sp>
        <p:nvSpPr>
          <p:cNvPr id="7" name="テキスト ボックス 6"/>
          <p:cNvSpPr txBox="1"/>
          <p:nvPr/>
        </p:nvSpPr>
        <p:spPr>
          <a:xfrm>
            <a:off x="467544" y="3140968"/>
            <a:ext cx="8676456" cy="2677656"/>
          </a:xfrm>
          <a:prstGeom prst="rect">
            <a:avLst/>
          </a:prstGeom>
          <a:noFill/>
        </p:spPr>
        <p:txBody>
          <a:bodyPr wrap="square" rtlCol="0">
            <a:spAutoFit/>
          </a:bodyPr>
          <a:lstStyle/>
          <a:p>
            <a:pPr>
              <a:buNone/>
            </a:pPr>
            <a:r>
              <a:rPr lang="ja-JP" altLang="en-US" sz="2800" dirty="0" smtClean="0">
                <a:latin typeface="HG丸ｺﾞｼｯｸM-PRO" pitchFamily="50" charset="-128"/>
                <a:ea typeface="HG丸ｺﾞｼｯｸM-PRO" pitchFamily="50" charset="-128"/>
              </a:rPr>
              <a:t>◆提言４：医療チームによる慢性血液透析療法の</a:t>
            </a:r>
            <a:r>
              <a:rPr lang="ja-JP" altLang="en-US" sz="2800" b="1" dirty="0" smtClean="0">
                <a:solidFill>
                  <a:srgbClr val="FF0000"/>
                </a:solidFill>
                <a:latin typeface="HG丸ｺﾞｼｯｸM-PRO" pitchFamily="50" charset="-128"/>
                <a:ea typeface="HG丸ｺﾞｼｯｸM-PRO" pitchFamily="50" charset="-128"/>
              </a:rPr>
              <a:t>「見合わせ」</a:t>
            </a:r>
            <a:endParaRPr lang="en-US" altLang="ja-JP" sz="2800" b="1" dirty="0" smtClean="0">
              <a:solidFill>
                <a:srgbClr val="FF0000"/>
              </a:solidFill>
              <a:latin typeface="HG丸ｺﾞｼｯｸM-PRO" pitchFamily="50" charset="-128"/>
              <a:ea typeface="HG丸ｺﾞｼｯｸM-PRO" pitchFamily="50" charset="-128"/>
            </a:endParaRPr>
          </a:p>
          <a:p>
            <a:pPr>
              <a:buNone/>
            </a:pPr>
            <a:r>
              <a:rPr lang="ja-JP" altLang="en-US" sz="2800" b="1" dirty="0" smtClean="0">
                <a:solidFill>
                  <a:srgbClr val="FF0000"/>
                </a:solidFill>
                <a:latin typeface="HG丸ｺﾞｼｯｸM-PRO" pitchFamily="50" charset="-128"/>
                <a:ea typeface="HG丸ｺﾞｼｯｸM-PRO" pitchFamily="50" charset="-128"/>
              </a:rPr>
              <a:t>　</a:t>
            </a:r>
            <a:r>
              <a:rPr lang="ja-JP" altLang="en-US" sz="2800" b="1" dirty="0" smtClean="0">
                <a:latin typeface="HG丸ｺﾞｼｯｸM-PRO" pitchFamily="50" charset="-128"/>
                <a:ea typeface="HG丸ｺﾞｼｯｸM-PRO" pitchFamily="50" charset="-128"/>
              </a:rPr>
              <a:t>・</a:t>
            </a:r>
            <a:r>
              <a:rPr lang="ja-JP" altLang="en-US" sz="2800" b="1" dirty="0" smtClean="0">
                <a:solidFill>
                  <a:srgbClr val="FF0000"/>
                </a:solidFill>
                <a:latin typeface="HG丸ｺﾞｼｯｸM-PRO" pitchFamily="50" charset="-128"/>
                <a:ea typeface="HG丸ｺﾞｼｯｸM-PRO" pitchFamily="50" charset="-128"/>
              </a:rPr>
              <a:t>一定の状況を満たす終末期患者</a:t>
            </a:r>
            <a:r>
              <a:rPr lang="ja-JP" altLang="en-US" sz="2800" dirty="0" smtClean="0">
                <a:latin typeface="HG丸ｺﾞｼｯｸM-PRO" pitchFamily="50" charset="-128"/>
                <a:ea typeface="HG丸ｺﾞｼｯｸM-PRO" pitchFamily="50" charset="-128"/>
              </a:rPr>
              <a:t>では、透析療法の開始または継続を見合わせる</a:t>
            </a:r>
            <a:endParaRPr lang="en-US" altLang="ja-JP" sz="280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rPr>
              <a:t>　・</a:t>
            </a:r>
            <a:r>
              <a:rPr lang="ja-JP" altLang="en-US" sz="2800" b="1" dirty="0" smtClean="0">
                <a:solidFill>
                  <a:srgbClr val="FF0000"/>
                </a:solidFill>
                <a:latin typeface="HG丸ｺﾞｼｯｸM-PRO" pitchFamily="50" charset="-128"/>
                <a:ea typeface="HG丸ｺﾞｼｯｸM-PRO" pitchFamily="50" charset="-128"/>
              </a:rPr>
              <a:t>事前ケア計画</a:t>
            </a:r>
            <a:r>
              <a:rPr lang="ja-JP" altLang="en-US" sz="2800" dirty="0" smtClean="0">
                <a:latin typeface="HG丸ｺﾞｼｯｸM-PRO" pitchFamily="50" charset="-128"/>
                <a:ea typeface="HG丸ｺﾞｼｯｸM-PRO" pitchFamily="50" charset="-128"/>
              </a:rPr>
              <a:t>を策定する</a:t>
            </a:r>
            <a:endParaRPr lang="en-US" altLang="ja-JP" sz="280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rPr>
              <a:t>　・</a:t>
            </a:r>
            <a:r>
              <a:rPr lang="ja-JP" altLang="en-US" sz="2800" b="1" dirty="0" smtClean="0">
                <a:solidFill>
                  <a:srgbClr val="FF0000"/>
                </a:solidFill>
                <a:latin typeface="HG丸ｺﾞｼｯｸM-PRO" pitchFamily="50" charset="-128"/>
                <a:ea typeface="HG丸ｺﾞｼｯｸM-PRO" pitchFamily="50" charset="-128"/>
              </a:rPr>
              <a:t>緩和ケア</a:t>
            </a:r>
            <a:r>
              <a:rPr lang="ja-JP" altLang="en-US" sz="2800" dirty="0" smtClean="0">
                <a:latin typeface="HG丸ｺﾞｼｯｸM-PRO" pitchFamily="50" charset="-128"/>
                <a:ea typeface="HG丸ｺﾞｼｯｸM-PRO" pitchFamily="50" charset="-128"/>
              </a:rPr>
              <a:t>を提供する</a:t>
            </a:r>
            <a:endParaRPr lang="ja-JP" altLang="en-US" sz="28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normAutofit/>
          </a:bodyPr>
          <a:lstStyle/>
          <a:p>
            <a:r>
              <a:rPr kumimoji="1" lang="ja-JP" altLang="en-US" sz="2800" dirty="0" smtClean="0">
                <a:solidFill>
                  <a:schemeClr val="tx2"/>
                </a:solidFill>
                <a:latin typeface="HG丸ｺﾞｼｯｸM-PRO" pitchFamily="50" charset="-128"/>
                <a:ea typeface="HG丸ｺﾞｼｯｸM-PRO" pitchFamily="50" charset="-128"/>
              </a:rPr>
              <a:t>透析開始または継続の見合わせ</a:t>
            </a:r>
            <a:endParaRPr kumimoji="1" lang="ja-JP" altLang="en-US" sz="2800" dirty="0">
              <a:solidFill>
                <a:schemeClr val="tx2"/>
              </a:solidFill>
              <a:latin typeface="HG丸ｺﾞｼｯｸM-PRO" pitchFamily="50" charset="-128"/>
              <a:ea typeface="HG丸ｺﾞｼｯｸM-PRO" pitchFamily="50" charset="-128"/>
            </a:endParaRPr>
          </a:p>
        </p:txBody>
      </p:sp>
      <p:sp>
        <p:nvSpPr>
          <p:cNvPr id="4" name="フッター プレースホルダ 3"/>
          <p:cNvSpPr>
            <a:spLocks noGrp="1"/>
          </p:cNvSpPr>
          <p:nvPr>
            <p:ph type="ftr" sz="quarter" idx="11"/>
          </p:nvPr>
        </p:nvSpPr>
        <p:spPr>
          <a:xfrm>
            <a:off x="2915816" y="6492875"/>
            <a:ext cx="2895600" cy="365125"/>
          </a:xfrm>
        </p:spPr>
        <p:txBody>
          <a:bodyPr/>
          <a:lstStyle/>
          <a:p>
            <a:r>
              <a:rPr kumimoji="1" lang="en-US" altLang="ja-JP" dirty="0" err="1" smtClean="0"/>
              <a:t>Akaiwa</a:t>
            </a:r>
            <a:r>
              <a:rPr kumimoji="1" lang="en-US" altLang="ja-JP" dirty="0" smtClean="0"/>
              <a:t> Medical Association Hospital</a:t>
            </a:r>
            <a:endParaRPr kumimoji="1" lang="ja-JP" altLang="en-US" dirty="0"/>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pPr/>
              <a:t>5</a:t>
            </a:fld>
            <a:endParaRPr kumimoji="1" lang="ja-JP" altLang="en-US"/>
          </a:p>
        </p:txBody>
      </p:sp>
      <p:pic>
        <p:nvPicPr>
          <p:cNvPr id="1026" name="Picture 2" descr="C:\Users\yuka_ohga\Desktop\2013_06_28\図３.jpg"/>
          <p:cNvPicPr>
            <a:picLocks noGrp="1" noChangeAspect="1" noChangeArrowheads="1"/>
          </p:cNvPicPr>
          <p:nvPr>
            <p:ph idx="1"/>
          </p:nvPr>
        </p:nvPicPr>
        <p:blipFill>
          <a:blip r:embed="rId3" cstate="print"/>
          <a:srcRect/>
          <a:stretch>
            <a:fillRect/>
          </a:stretch>
        </p:blipFill>
        <p:spPr bwMode="auto">
          <a:xfrm>
            <a:off x="0" y="836712"/>
            <a:ext cx="8439472" cy="4968552"/>
          </a:xfrm>
          <a:prstGeom prst="rect">
            <a:avLst/>
          </a:prstGeom>
          <a:noFill/>
        </p:spPr>
      </p:pic>
      <p:sp>
        <p:nvSpPr>
          <p:cNvPr id="7" name="テキスト ボックス 6"/>
          <p:cNvSpPr txBox="1"/>
          <p:nvPr/>
        </p:nvSpPr>
        <p:spPr>
          <a:xfrm>
            <a:off x="251520" y="6021288"/>
            <a:ext cx="8892480" cy="461665"/>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大平整爾：慢性腎不全患者を透析に導入するか否かーその基準をどこに置くかー，</a:t>
            </a:r>
            <a:r>
              <a:rPr kumimoji="1" lang="en-US" altLang="ja-JP" sz="1200" dirty="0" err="1" smtClean="0">
                <a:latin typeface="HG丸ｺﾞｼｯｸM-PRO" pitchFamily="50" charset="-128"/>
                <a:ea typeface="HG丸ｺﾞｼｯｸM-PRO" pitchFamily="50" charset="-128"/>
              </a:rPr>
              <a:t>ClinicalEngineerig,24</a:t>
            </a:r>
            <a:r>
              <a:rPr kumimoji="1" lang="en-US" altLang="ja-JP" sz="1200" dirty="0" smtClean="0">
                <a:latin typeface="HG丸ｺﾞｼｯｸM-PRO" pitchFamily="50" charset="-128"/>
                <a:ea typeface="HG丸ｺﾞｼｯｸM-PRO" pitchFamily="50" charset="-128"/>
              </a:rPr>
              <a:t>(5</a:t>
            </a:r>
            <a:r>
              <a:rPr lang="en-US" altLang="ja-JP" sz="1200" dirty="0" smtClean="0">
                <a:latin typeface="HG丸ｺﾞｼｯｸM-PRO" pitchFamily="50" charset="-128"/>
                <a:ea typeface="HG丸ｺﾞｼｯｸM-PRO" pitchFamily="50" charset="-128"/>
              </a:rPr>
              <a:t>)465-472,2013.</a:t>
            </a:r>
            <a:endParaRPr kumimoji="1" lang="ja-JP" altLang="en-US" sz="1200" dirty="0">
              <a:latin typeface="HG丸ｺﾞｼｯｸM-PRO" pitchFamily="50" charset="-128"/>
              <a:ea typeface="HG丸ｺﾞｼｯｸM-PRO" pitchFamily="50" charset="-128"/>
            </a:endParaRPr>
          </a:p>
        </p:txBody>
      </p:sp>
      <p:sp>
        <p:nvSpPr>
          <p:cNvPr id="8" name="角丸四角形吹き出し 7"/>
          <p:cNvSpPr/>
          <p:nvPr/>
        </p:nvSpPr>
        <p:spPr>
          <a:xfrm>
            <a:off x="4716016" y="5373216"/>
            <a:ext cx="3888432" cy="432048"/>
          </a:xfrm>
          <a:prstGeom prst="wedgeRoundRectCallout">
            <a:avLst>
              <a:gd name="adj1" fmla="val 21429"/>
              <a:gd name="adj2" fmla="val -119071"/>
              <a:gd name="adj3" fmla="val 16667"/>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保存的療法も治療であることを共有</a:t>
            </a:r>
            <a:endParaRPr kumimoji="1" lang="ja-JP" altLang="en-US" dirty="0">
              <a:solidFill>
                <a:schemeClr val="tx1"/>
              </a:solidFill>
            </a:endParaRPr>
          </a:p>
        </p:txBody>
      </p:sp>
      <p:sp>
        <p:nvSpPr>
          <p:cNvPr id="9" name="円/楕円 8"/>
          <p:cNvSpPr/>
          <p:nvPr/>
        </p:nvSpPr>
        <p:spPr>
          <a:xfrm>
            <a:off x="2411760" y="3501008"/>
            <a:ext cx="2736304"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707904" y="2636912"/>
            <a:ext cx="1800200" cy="64807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透析医または腎臓内科医</a:t>
            </a:r>
            <a:endParaRPr kumimoji="1" lang="ja-JP" altLang="en-US" sz="1400" dirty="0">
              <a:solidFill>
                <a:schemeClr val="tx1"/>
              </a:solidFill>
            </a:endParaRPr>
          </a:p>
        </p:txBody>
      </p:sp>
      <p:sp>
        <p:nvSpPr>
          <p:cNvPr id="11" name="上矢印 10"/>
          <p:cNvSpPr/>
          <p:nvPr/>
        </p:nvSpPr>
        <p:spPr>
          <a:xfrm rot="1791405" flipV="1">
            <a:off x="4524780" y="3287069"/>
            <a:ext cx="432048" cy="5040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6156176" y="3501009"/>
            <a:ext cx="2520280"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763688" y="1340768"/>
            <a:ext cx="3312368" cy="57606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慢性腎不全患者</a:t>
            </a:r>
            <a:endParaRPr kumimoji="1" lang="ja-JP" altLang="en-US" dirty="0">
              <a:solidFill>
                <a:schemeClr val="tx1"/>
              </a:solidFill>
            </a:endParaRPr>
          </a:p>
        </p:txBody>
      </p:sp>
      <p:sp>
        <p:nvSpPr>
          <p:cNvPr id="14" name="円/楕円 13"/>
          <p:cNvSpPr/>
          <p:nvPr/>
        </p:nvSpPr>
        <p:spPr>
          <a:xfrm>
            <a:off x="6372200" y="2492896"/>
            <a:ext cx="1656184"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透析導入</a:t>
            </a:r>
            <a:endParaRPr kumimoji="1" lang="ja-JP" altLang="en-US" dirty="0">
              <a:solidFill>
                <a:schemeClr val="tx1"/>
              </a:solidFill>
            </a:endParaRPr>
          </a:p>
        </p:txBody>
      </p:sp>
      <p:sp>
        <p:nvSpPr>
          <p:cNvPr id="15" name="円/楕円 14"/>
          <p:cNvSpPr/>
          <p:nvPr/>
        </p:nvSpPr>
        <p:spPr>
          <a:xfrm>
            <a:off x="6372200" y="3645024"/>
            <a:ext cx="1944216"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透析非導入</a:t>
            </a:r>
            <a:endParaRPr kumimoji="1" lang="en-US" altLang="ja-JP" dirty="0" smtClean="0">
              <a:solidFill>
                <a:schemeClr val="tx1"/>
              </a:solidFill>
            </a:endParaRPr>
          </a:p>
          <a:p>
            <a:pPr algn="ctr"/>
            <a:r>
              <a:rPr kumimoji="1" lang="ja-JP" altLang="en-US" dirty="0" smtClean="0">
                <a:solidFill>
                  <a:schemeClr val="tx1"/>
                </a:solidFill>
              </a:rPr>
              <a:t>↓</a:t>
            </a:r>
            <a:endParaRPr kumimoji="1" lang="en-US" altLang="ja-JP" dirty="0" smtClean="0">
              <a:solidFill>
                <a:schemeClr val="tx1"/>
              </a:solidFill>
            </a:endParaRPr>
          </a:p>
          <a:p>
            <a:pPr algn="ctr"/>
            <a:r>
              <a:rPr lang="ja-JP" altLang="en-US" dirty="0" smtClean="0">
                <a:solidFill>
                  <a:schemeClr val="tx1"/>
                </a:solidFill>
              </a:rPr>
              <a:t>保存療法</a:t>
            </a:r>
            <a:endParaRPr kumimoji="1" lang="ja-JP" altLang="en-US" dirty="0">
              <a:solidFill>
                <a:schemeClr val="tx1"/>
              </a:solidFill>
            </a:endParaRPr>
          </a:p>
        </p:txBody>
      </p:sp>
      <p:sp>
        <p:nvSpPr>
          <p:cNvPr id="16" name="円/楕円 15"/>
          <p:cNvSpPr/>
          <p:nvPr/>
        </p:nvSpPr>
        <p:spPr>
          <a:xfrm>
            <a:off x="5436096" y="1196752"/>
            <a:ext cx="3312368" cy="72008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透析療法指導看護師</a:t>
            </a:r>
            <a:endParaRPr kumimoji="1" lang="ja-JP"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fade">
                                      <p:cBhvr>
                                        <p:cTn id="7" dur="2000"/>
                                        <p:tgtEl>
                                          <p:spTgt spid="1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20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３．日本老年医学会</a:t>
            </a:r>
            <a:endParaRPr kumimoji="1" lang="en-US" altLang="ja-JP" dirty="0" smtClean="0"/>
          </a:p>
          <a:p>
            <a:pPr marL="0" indent="0">
              <a:buNone/>
            </a:pPr>
            <a:r>
              <a:rPr lang="ja-JP" altLang="en-US" dirty="0" smtClean="0"/>
              <a:t>　　　　立場表明２０１２</a:t>
            </a:r>
            <a:endParaRPr lang="en-US" altLang="ja-JP" dirty="0" smtClean="0"/>
          </a:p>
          <a:p>
            <a:pPr marL="0" indent="0">
              <a:buNone/>
            </a:pPr>
            <a:r>
              <a:rPr kumimoji="1" lang="ja-JP" altLang="en-US" dirty="0" smtClean="0"/>
              <a:t>・現場においてさまざまな困難に直面している</a:t>
            </a:r>
            <a:r>
              <a:rPr kumimoji="1" lang="ja-JP" altLang="en-US" dirty="0" smtClean="0">
                <a:solidFill>
                  <a:srgbClr val="FF0000"/>
                </a:solidFill>
              </a:rPr>
              <a:t>医療者</a:t>
            </a:r>
            <a:r>
              <a:rPr kumimoji="1" lang="ja-JP" altLang="en-US" dirty="0" smtClean="0"/>
              <a:t>に対する指針</a:t>
            </a:r>
            <a:endParaRPr kumimoji="1" lang="en-US" altLang="ja-JP" dirty="0" smtClean="0"/>
          </a:p>
          <a:p>
            <a:pPr marL="0" indent="0">
              <a:buNone/>
            </a:pPr>
            <a:r>
              <a:rPr lang="ja-JP" altLang="en-US" dirty="0" smtClean="0"/>
              <a:t>・終末期を迎えつつある</a:t>
            </a:r>
            <a:r>
              <a:rPr lang="ja-JP" altLang="en-US" dirty="0" smtClean="0">
                <a:solidFill>
                  <a:srgbClr val="FF0000"/>
                </a:solidFill>
              </a:rPr>
              <a:t>高齢者に最善の医療およびケアを提供</a:t>
            </a:r>
            <a:r>
              <a:rPr lang="ja-JP" altLang="en-US" dirty="0" smtClean="0"/>
              <a:t>し、その</a:t>
            </a:r>
            <a:r>
              <a:rPr lang="ja-JP" altLang="en-US" b="1" dirty="0" smtClean="0">
                <a:solidFill>
                  <a:srgbClr val="FF0000"/>
                </a:solidFill>
              </a:rPr>
              <a:t>家族の心の平安を保証する</a:t>
            </a:r>
            <a:r>
              <a:rPr lang="ja-JP" altLang="en-US" dirty="0" smtClean="0"/>
              <a:t>うえでの指針</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smtClean="0"/>
              <a:t>Akaiwa Medical  Association Hospital</a:t>
            </a:r>
            <a:endParaRPr lang="ja-JP" altLang="en-US" dirty="0"/>
          </a:p>
        </p:txBody>
      </p:sp>
      <p:sp>
        <p:nvSpPr>
          <p:cNvPr id="5" name="スライド番号プレースホルダー 4"/>
          <p:cNvSpPr>
            <a:spLocks noGrp="1"/>
          </p:cNvSpPr>
          <p:nvPr>
            <p:ph type="sldNum" sz="quarter" idx="12"/>
          </p:nvPr>
        </p:nvSpPr>
        <p:spPr/>
        <p:txBody>
          <a:bodyPr/>
          <a:lstStyle/>
          <a:p>
            <a:fld id="{F361A0A9-8DB0-4F3E-9CD5-21A63EB8FF6A}" type="slidenum">
              <a:rPr kumimoji="1" lang="ja-JP" altLang="en-US" smtClean="0"/>
              <a:pPr/>
              <a:t>6</a:t>
            </a:fld>
            <a:endParaRPr kumimoji="1" lang="ja-JP" altLang="en-US"/>
          </a:p>
        </p:txBody>
      </p:sp>
    </p:spTree>
    <p:extLst>
      <p:ext uri="{BB962C8B-B14F-4D97-AF65-F5344CB8AC3E}">
        <p14:creationId xmlns:p14="http://schemas.microsoft.com/office/powerpoint/2010/main" val="293667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t>「終末期」</a:t>
            </a:r>
            <a:endParaRPr kumimoji="1" lang="ja-JP" altLang="en-US" dirty="0"/>
          </a:p>
        </p:txBody>
      </p:sp>
      <p:sp>
        <p:nvSpPr>
          <p:cNvPr id="3" name="コンテンツ プレースホルダー 2"/>
          <p:cNvSpPr>
            <a:spLocks noGrp="1"/>
          </p:cNvSpPr>
          <p:nvPr>
            <p:ph idx="1"/>
          </p:nvPr>
        </p:nvSpPr>
        <p:spPr>
          <a:xfrm>
            <a:off x="611560" y="1196752"/>
            <a:ext cx="8229600" cy="2404864"/>
          </a:xfrm>
        </p:spPr>
        <p:txBody>
          <a:bodyPr>
            <a:normAutofit/>
          </a:bodyPr>
          <a:lstStyle/>
          <a:p>
            <a:pPr marL="0" indent="0">
              <a:buNone/>
            </a:pPr>
            <a:r>
              <a:rPr kumimoji="1" lang="ja-JP" altLang="en-US" dirty="0" smtClean="0"/>
              <a:t>「病状が不可逆的かつ進行性で、その時代に可能な限りの治療によっても</a:t>
            </a:r>
            <a:r>
              <a:rPr kumimoji="1" lang="ja-JP" altLang="en-US" dirty="0" smtClean="0">
                <a:solidFill>
                  <a:srgbClr val="FF0000"/>
                </a:solidFill>
              </a:rPr>
              <a:t>病状の好転や進行の阻止が期待できなく</a:t>
            </a:r>
            <a:r>
              <a:rPr kumimoji="1" lang="ja-JP" altLang="en-US" dirty="0" smtClean="0"/>
              <a:t>なり、近い将来の死が不可逆となった状態」</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smtClean="0"/>
              <a:t>Akaiwa Medical  Association Hospital</a:t>
            </a:r>
            <a:endParaRPr lang="ja-JP" altLang="en-US" dirty="0"/>
          </a:p>
        </p:txBody>
      </p:sp>
      <p:sp>
        <p:nvSpPr>
          <p:cNvPr id="5" name="スライド番号プレースホルダー 4"/>
          <p:cNvSpPr>
            <a:spLocks noGrp="1"/>
          </p:cNvSpPr>
          <p:nvPr>
            <p:ph type="sldNum" sz="quarter" idx="12"/>
          </p:nvPr>
        </p:nvSpPr>
        <p:spPr/>
        <p:txBody>
          <a:bodyPr/>
          <a:lstStyle/>
          <a:p>
            <a:fld id="{F361A0A9-8DB0-4F3E-9CD5-21A63EB8FF6A}" type="slidenum">
              <a:rPr kumimoji="1" lang="ja-JP" altLang="en-US" smtClean="0"/>
              <a:pPr/>
              <a:t>7</a:t>
            </a:fld>
            <a:endParaRPr kumimoji="1" lang="ja-JP" altLang="en-US"/>
          </a:p>
        </p:txBody>
      </p:sp>
      <p:sp>
        <p:nvSpPr>
          <p:cNvPr id="6" name="正方形/長方形 5"/>
          <p:cNvSpPr/>
          <p:nvPr/>
        </p:nvSpPr>
        <p:spPr>
          <a:xfrm>
            <a:off x="1025610" y="4252563"/>
            <a:ext cx="7632848" cy="2246769"/>
          </a:xfrm>
          <a:prstGeom prst="rect">
            <a:avLst/>
          </a:prstGeom>
        </p:spPr>
        <p:txBody>
          <a:bodyPr wrap="square">
            <a:spAutoFit/>
          </a:bodyPr>
          <a:lstStyle/>
          <a:p>
            <a:r>
              <a:rPr lang="ja-JP" altLang="en-US" sz="2800" dirty="0"/>
              <a:t>「単に診断・治療のための医学的な知識・技術のみではなく、他の自然科学や人文科学、社会科学を含めた、</a:t>
            </a:r>
            <a:r>
              <a:rPr lang="ja-JP" altLang="en-US" sz="2800" dirty="0">
                <a:solidFill>
                  <a:srgbClr val="FF0000"/>
                </a:solidFill>
              </a:rPr>
              <a:t>すべての知的・文化的成果を還元</a:t>
            </a:r>
            <a:r>
              <a:rPr lang="ja-JP" altLang="en-US" sz="2800" dirty="0"/>
              <a:t>した、適切な医療およびケア」とする。</a:t>
            </a:r>
          </a:p>
        </p:txBody>
      </p:sp>
      <p:sp>
        <p:nvSpPr>
          <p:cNvPr id="7" name="正方形/長方形 6"/>
          <p:cNvSpPr/>
          <p:nvPr/>
        </p:nvSpPr>
        <p:spPr>
          <a:xfrm>
            <a:off x="1979712" y="3753906"/>
            <a:ext cx="5724644" cy="646331"/>
          </a:xfrm>
          <a:prstGeom prst="rect">
            <a:avLst/>
          </a:prstGeom>
        </p:spPr>
        <p:txBody>
          <a:bodyPr wrap="none">
            <a:spAutoFit/>
          </a:bodyPr>
          <a:lstStyle/>
          <a:p>
            <a:r>
              <a:rPr lang="ja-JP" altLang="en-US" sz="3600" dirty="0"/>
              <a:t>「最善の医療およびケア」</a:t>
            </a:r>
          </a:p>
        </p:txBody>
      </p:sp>
    </p:spTree>
    <p:extLst>
      <p:ext uri="{BB962C8B-B14F-4D97-AF65-F5344CB8AC3E}">
        <p14:creationId xmlns:p14="http://schemas.microsoft.com/office/powerpoint/2010/main" val="338247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800" dirty="0" smtClean="0">
                <a:solidFill>
                  <a:schemeClr val="tx2"/>
                </a:solidFill>
              </a:rPr>
              <a:t>考察１　患者さまとご家族</a:t>
            </a:r>
            <a:r>
              <a:rPr lang="ja-JP" altLang="en-US" sz="2800" dirty="0" smtClean="0">
                <a:solidFill>
                  <a:schemeClr val="tx2"/>
                </a:solidFill>
              </a:rPr>
              <a:t>のご希望</a:t>
            </a:r>
            <a:r>
              <a:rPr kumimoji="1" lang="en-US" altLang="ja-JP" sz="2800" dirty="0" smtClean="0">
                <a:solidFill>
                  <a:schemeClr val="tx2"/>
                </a:solidFill>
              </a:rPr>
              <a:t/>
            </a:r>
            <a:br>
              <a:rPr kumimoji="1" lang="en-US" altLang="ja-JP" sz="2800" dirty="0" smtClean="0">
                <a:solidFill>
                  <a:schemeClr val="tx2"/>
                </a:solidFill>
              </a:rPr>
            </a:br>
            <a:r>
              <a:rPr lang="ja-JP" altLang="en-US" sz="2800" dirty="0" smtClean="0">
                <a:solidFill>
                  <a:schemeClr val="tx2"/>
                </a:solidFill>
              </a:rPr>
              <a:t>家族のグッドデス概念</a:t>
            </a:r>
            <a:endParaRPr kumimoji="1" lang="ja-JP" altLang="en-US" sz="2800" dirty="0">
              <a:solidFill>
                <a:schemeClr val="tx2"/>
              </a:solidFill>
            </a:endParaRPr>
          </a:p>
        </p:txBody>
      </p:sp>
      <p:sp>
        <p:nvSpPr>
          <p:cNvPr id="4" name="フッター プレースホルダ 3"/>
          <p:cNvSpPr>
            <a:spLocks noGrp="1"/>
          </p:cNvSpPr>
          <p:nvPr>
            <p:ph type="ftr" sz="quarter" idx="11"/>
          </p:nvPr>
        </p:nvSpPr>
        <p:spPr/>
        <p:txBody>
          <a:bodyPr/>
          <a:lstStyle/>
          <a:p>
            <a:r>
              <a:rPr lang="en-US" altLang="ja-JP" smtClean="0"/>
              <a:t>Akaiwa Medical  Association Hospital</a:t>
            </a:r>
            <a:endParaRPr lang="ja-JP" altLang="en-US" dirty="0"/>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pPr/>
              <a:t>8</a:t>
            </a:fld>
            <a:endParaRPr kumimoji="1" lang="ja-JP" altLang="en-US"/>
          </a:p>
        </p:txBody>
      </p:sp>
      <p:sp>
        <p:nvSpPr>
          <p:cNvPr id="6" name="テキスト ボックス 5"/>
          <p:cNvSpPr txBox="1"/>
          <p:nvPr/>
        </p:nvSpPr>
        <p:spPr>
          <a:xfrm>
            <a:off x="827584" y="6581001"/>
            <a:ext cx="6661248" cy="276999"/>
          </a:xfrm>
          <a:prstGeom prst="rect">
            <a:avLst/>
          </a:prstGeom>
          <a:noFill/>
        </p:spPr>
        <p:txBody>
          <a:bodyPr wrap="square" rtlCol="0">
            <a:spAutoFit/>
          </a:bodyPr>
          <a:lstStyle/>
          <a:p>
            <a:r>
              <a:rPr kumimoji="1" lang="ja-JP" altLang="en-US" sz="1200" dirty="0" smtClean="0"/>
              <a:t>三篠真紀子：家族にとってのグッドデス概念とは？</a:t>
            </a:r>
            <a:r>
              <a:rPr kumimoji="1" lang="ja-JP" altLang="en-US" sz="1200" dirty="0" err="1" smtClean="0"/>
              <a:t>，</a:t>
            </a:r>
            <a:r>
              <a:rPr kumimoji="1" lang="en-US" altLang="ja-JP" sz="1200" dirty="0" smtClean="0"/>
              <a:t>22(4),341-345,</a:t>
            </a:r>
            <a:r>
              <a:rPr kumimoji="1" lang="ja-JP" altLang="en-US" sz="1200" dirty="0" smtClean="0"/>
              <a:t>緩和ケア</a:t>
            </a:r>
            <a:r>
              <a:rPr kumimoji="1" lang="en-US" altLang="ja-JP" sz="1200" dirty="0" smtClean="0"/>
              <a:t>,2012.</a:t>
            </a:r>
            <a:endParaRPr kumimoji="1" lang="ja-JP" altLang="en-US" sz="1200" dirty="0"/>
          </a:p>
        </p:txBody>
      </p:sp>
      <p:pic>
        <p:nvPicPr>
          <p:cNvPr id="30722" name="Picture 2" descr="E:\終末期がん患者の家族のグッドデス概念.bmp"/>
          <p:cNvPicPr>
            <a:picLocks noGrp="1" noChangeAspect="1" noChangeArrowheads="1"/>
          </p:cNvPicPr>
          <p:nvPr>
            <p:ph idx="1"/>
          </p:nvPr>
        </p:nvPicPr>
        <p:blipFill>
          <a:blip r:embed="rId3" cstate="print"/>
          <a:srcRect/>
          <a:stretch>
            <a:fillRect/>
          </a:stretch>
        </p:blipFill>
        <p:spPr bwMode="auto">
          <a:xfrm>
            <a:off x="457200" y="1278157"/>
            <a:ext cx="7936062" cy="5031163"/>
          </a:xfrm>
          <a:prstGeom prst="rect">
            <a:avLst/>
          </a:prstGeom>
          <a:noFill/>
        </p:spPr>
      </p:pic>
      <p:sp>
        <p:nvSpPr>
          <p:cNvPr id="12" name="円/楕円 11"/>
          <p:cNvSpPr/>
          <p:nvPr/>
        </p:nvSpPr>
        <p:spPr>
          <a:xfrm>
            <a:off x="2411760" y="4019340"/>
            <a:ext cx="2160240" cy="9938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228184" y="5733256"/>
            <a:ext cx="2304256" cy="57606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透析見合わせ</a:t>
            </a:r>
            <a:endParaRPr kumimoji="1" lang="ja-JP" altLang="en-US" sz="2400" b="1" dirty="0">
              <a:solidFill>
                <a:schemeClr val="tx1"/>
              </a:solidFill>
            </a:endParaRPr>
          </a:p>
        </p:txBody>
      </p:sp>
      <p:sp>
        <p:nvSpPr>
          <p:cNvPr id="13" name="角丸四角形 12"/>
          <p:cNvSpPr/>
          <p:nvPr/>
        </p:nvSpPr>
        <p:spPr>
          <a:xfrm>
            <a:off x="6032376" y="1369145"/>
            <a:ext cx="2520280" cy="72008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家族によって重要性に差がある３つの概念</a:t>
            </a:r>
            <a:endParaRPr kumimoji="1" lang="ja-JP" altLang="en-US" sz="1600" dirty="0">
              <a:solidFill>
                <a:schemeClr val="tx1"/>
              </a:solidFill>
            </a:endParaRPr>
          </a:p>
        </p:txBody>
      </p:sp>
      <p:sp>
        <p:nvSpPr>
          <p:cNvPr id="14" name="角丸四角形 13"/>
          <p:cNvSpPr/>
          <p:nvPr/>
        </p:nvSpPr>
        <p:spPr>
          <a:xfrm>
            <a:off x="6228184" y="5085184"/>
            <a:ext cx="2376264" cy="648072"/>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その家族が希望すれば</a:t>
            </a:r>
            <a:endParaRPr kumimoji="1" lang="en-US" altLang="ja-JP" sz="1600" dirty="0" smtClean="0">
              <a:solidFill>
                <a:schemeClr val="tx1"/>
              </a:solidFill>
            </a:endParaRPr>
          </a:p>
          <a:p>
            <a:pPr algn="ctr"/>
            <a:r>
              <a:rPr kumimoji="1" lang="ja-JP" altLang="en-US" sz="1600" dirty="0" smtClean="0">
                <a:solidFill>
                  <a:schemeClr val="tx1"/>
                </a:solidFill>
              </a:rPr>
              <a:t>支援すべき事柄</a:t>
            </a:r>
            <a:endParaRPr kumimoji="1" lang="ja-JP" altLang="en-US" sz="1600" dirty="0">
              <a:solidFill>
                <a:schemeClr val="tx1"/>
              </a:solidFill>
            </a:endParaRPr>
          </a:p>
        </p:txBody>
      </p:sp>
      <p:sp>
        <p:nvSpPr>
          <p:cNvPr id="16" name="角丸四角形 15"/>
          <p:cNvSpPr/>
          <p:nvPr/>
        </p:nvSpPr>
        <p:spPr>
          <a:xfrm>
            <a:off x="791580" y="1199183"/>
            <a:ext cx="504056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2"/>
                </a:solidFill>
              </a:rPr>
              <a:t>多くの家族に共通して重要性が</a:t>
            </a:r>
            <a:endParaRPr kumimoji="1" lang="en-US" altLang="ja-JP" dirty="0" smtClean="0">
              <a:solidFill>
                <a:schemeClr val="tx2"/>
              </a:solidFill>
            </a:endParaRPr>
          </a:p>
          <a:p>
            <a:pPr algn="ctr"/>
            <a:r>
              <a:rPr kumimoji="1" lang="ja-JP" altLang="en-US" dirty="0" smtClean="0">
                <a:solidFill>
                  <a:schemeClr val="tx2"/>
                </a:solidFill>
              </a:rPr>
              <a:t>高い９つの概念</a:t>
            </a:r>
            <a:endParaRPr kumimoji="1" lang="ja-JP" altLang="en-US" dirty="0">
              <a:solidFill>
                <a:schemeClr val="tx2"/>
              </a:solidFill>
            </a:endParaRPr>
          </a:p>
        </p:txBody>
      </p:sp>
      <p:sp>
        <p:nvSpPr>
          <p:cNvPr id="17" name="円/楕円 16"/>
          <p:cNvSpPr/>
          <p:nvPr/>
        </p:nvSpPr>
        <p:spPr>
          <a:xfrm>
            <a:off x="2400130" y="1994653"/>
            <a:ext cx="2088232" cy="1214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899592" y="5013176"/>
            <a:ext cx="5040560" cy="79208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2"/>
                </a:solidFill>
              </a:rPr>
              <a:t>すべての医療者がその必要性を自覚し</a:t>
            </a:r>
            <a:endParaRPr kumimoji="1" lang="en-US" altLang="ja-JP" dirty="0" smtClean="0">
              <a:solidFill>
                <a:schemeClr val="tx2"/>
              </a:solidFill>
            </a:endParaRPr>
          </a:p>
          <a:p>
            <a:pPr algn="ctr"/>
            <a:r>
              <a:rPr kumimoji="1" lang="ja-JP" altLang="en-US" dirty="0" smtClean="0">
                <a:solidFill>
                  <a:schemeClr val="tx2"/>
                </a:solidFill>
              </a:rPr>
              <a:t>配慮す</a:t>
            </a:r>
            <a:r>
              <a:rPr lang="ja-JP" altLang="en-US" dirty="0" smtClean="0">
                <a:solidFill>
                  <a:schemeClr val="tx2"/>
                </a:solidFill>
              </a:rPr>
              <a:t>べき事柄</a:t>
            </a:r>
            <a:endParaRPr kumimoji="1" lang="ja-JP" altLang="en-US" dirty="0">
              <a:solidFill>
                <a:schemeClr val="tx2"/>
              </a:solidFill>
            </a:endParaRPr>
          </a:p>
        </p:txBody>
      </p:sp>
      <p:sp>
        <p:nvSpPr>
          <p:cNvPr id="19" name="円/楕円 18"/>
          <p:cNvSpPr/>
          <p:nvPr/>
        </p:nvSpPr>
        <p:spPr>
          <a:xfrm>
            <a:off x="5436096" y="3933056"/>
            <a:ext cx="3240360" cy="2664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11560" y="4019340"/>
            <a:ext cx="2016224" cy="9468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447054" y="3119523"/>
            <a:ext cx="2088232" cy="1083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87743" y="3091208"/>
            <a:ext cx="2016224" cy="9468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8"/>
          <p:cNvGraphicFramePr>
            <a:graphicFrameLocks noGrp="1"/>
          </p:cNvGraphicFramePr>
          <p:nvPr>
            <p:ph idx="1"/>
            <p:extLst>
              <p:ext uri="{D42A27DB-BD31-4B8C-83A1-F6EECF244321}">
                <p14:modId xmlns:p14="http://schemas.microsoft.com/office/powerpoint/2010/main" val="3041246832"/>
              </p:ext>
            </p:extLst>
          </p:nvPr>
        </p:nvGraphicFramePr>
        <p:xfrm>
          <a:off x="899592" y="1628800"/>
          <a:ext cx="7797552" cy="4021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フッター プレースホルダ 3"/>
          <p:cNvSpPr>
            <a:spLocks noGrp="1"/>
          </p:cNvSpPr>
          <p:nvPr>
            <p:ph type="ftr" sz="quarter" idx="11"/>
          </p:nvPr>
        </p:nvSpPr>
        <p:spPr/>
        <p:txBody>
          <a:bodyPr/>
          <a:lstStyle/>
          <a:p>
            <a:r>
              <a:rPr lang="en-US" altLang="ja-JP" smtClean="0"/>
              <a:t>Akaiwa Medical  Association Hospital</a:t>
            </a:r>
            <a:endParaRPr lang="ja-JP" altLang="en-US" dirty="0"/>
          </a:p>
        </p:txBody>
      </p:sp>
      <p:sp>
        <p:nvSpPr>
          <p:cNvPr id="5" name="スライド番号プレースホルダ 4"/>
          <p:cNvSpPr>
            <a:spLocks noGrp="1"/>
          </p:cNvSpPr>
          <p:nvPr>
            <p:ph type="sldNum" sz="quarter" idx="12"/>
          </p:nvPr>
        </p:nvSpPr>
        <p:spPr/>
        <p:txBody>
          <a:bodyPr/>
          <a:lstStyle/>
          <a:p>
            <a:fld id="{F361A0A9-8DB0-4F3E-9CD5-21A63EB8FF6A}" type="slidenum">
              <a:rPr kumimoji="1" lang="ja-JP" altLang="en-US" smtClean="0"/>
              <a:pPr/>
              <a:t>9</a:t>
            </a:fld>
            <a:endParaRPr kumimoji="1" lang="ja-JP" altLang="en-US"/>
          </a:p>
        </p:txBody>
      </p:sp>
      <p:sp>
        <p:nvSpPr>
          <p:cNvPr id="6" name="タイトル 1"/>
          <p:cNvSpPr>
            <a:spLocks noGrp="1"/>
          </p:cNvSpPr>
          <p:nvPr>
            <p:ph type="title"/>
          </p:nvPr>
        </p:nvSpPr>
        <p:spPr/>
        <p:txBody>
          <a:bodyPr>
            <a:normAutofit fontScale="90000"/>
          </a:bodyPr>
          <a:lstStyle/>
          <a:p>
            <a:r>
              <a:rPr lang="ja-JP" altLang="en-US" sz="2800" dirty="0" smtClean="0">
                <a:solidFill>
                  <a:schemeClr val="tx2"/>
                </a:solidFill>
              </a:rPr>
              <a:t>考察３</a:t>
            </a:r>
            <a:r>
              <a:rPr lang="en-US" altLang="ja-JP" sz="2800" dirty="0" smtClean="0">
                <a:solidFill>
                  <a:schemeClr val="tx2"/>
                </a:solidFill>
              </a:rPr>
              <a:t/>
            </a:r>
            <a:br>
              <a:rPr lang="en-US" altLang="ja-JP" sz="2800" dirty="0" smtClean="0">
                <a:solidFill>
                  <a:schemeClr val="tx2"/>
                </a:solidFill>
              </a:rPr>
            </a:br>
            <a:r>
              <a:rPr kumimoji="1" lang="ja-JP" altLang="en-US" sz="2800" dirty="0" smtClean="0">
                <a:solidFill>
                  <a:schemeClr val="tx2"/>
                </a:solidFill>
              </a:rPr>
              <a:t>いのちについてどう考えるか</a:t>
            </a:r>
            <a:r>
              <a:rPr lang="ja-JP" altLang="en-US" sz="2800" dirty="0" smtClean="0">
                <a:solidFill>
                  <a:schemeClr val="tx2"/>
                </a:solidFill>
              </a:rPr>
              <a:t>（３）</a:t>
            </a:r>
            <a:r>
              <a:rPr lang="en-US" altLang="ja-JP" sz="2800" dirty="0" smtClean="0">
                <a:solidFill>
                  <a:schemeClr val="tx2"/>
                </a:solidFill>
              </a:rPr>
              <a:t/>
            </a:r>
            <a:br>
              <a:rPr lang="en-US" altLang="ja-JP" sz="2800" dirty="0" smtClean="0">
                <a:solidFill>
                  <a:schemeClr val="tx2"/>
                </a:solidFill>
              </a:rPr>
            </a:br>
            <a:r>
              <a:rPr kumimoji="1" lang="ja-JP" altLang="en-US" sz="2800" dirty="0" smtClean="0">
                <a:solidFill>
                  <a:schemeClr val="tx2"/>
                </a:solidFill>
              </a:rPr>
              <a:t>日本人の「</a:t>
            </a:r>
            <a:r>
              <a:rPr lang="ja-JP" altLang="en-US" sz="2800" dirty="0" smtClean="0">
                <a:solidFill>
                  <a:schemeClr val="tx2"/>
                </a:solidFill>
              </a:rPr>
              <a:t>成熟した」死生観の育成へ</a:t>
            </a:r>
            <a:endParaRPr kumimoji="1" lang="ja-JP" altLang="en-US" sz="2800" dirty="0">
              <a:solidFill>
                <a:schemeClr val="tx2"/>
              </a:solidFill>
            </a:endParaRPr>
          </a:p>
        </p:txBody>
      </p:sp>
      <p:sp>
        <p:nvSpPr>
          <p:cNvPr id="10" name="テキスト ボックス 9"/>
          <p:cNvSpPr txBox="1"/>
          <p:nvPr/>
        </p:nvSpPr>
        <p:spPr>
          <a:xfrm>
            <a:off x="251520" y="5877272"/>
            <a:ext cx="8892480" cy="338554"/>
          </a:xfrm>
          <a:prstGeom prst="rect">
            <a:avLst/>
          </a:prstGeom>
          <a:noFill/>
        </p:spPr>
        <p:txBody>
          <a:bodyPr wrap="square" rtlCol="0">
            <a:spAutoFit/>
          </a:bodyPr>
          <a:lstStyle/>
          <a:p>
            <a:r>
              <a:rPr lang="en-US" altLang="ja-JP" sz="1600" dirty="0" smtClean="0"/>
              <a:t>Yuka </a:t>
            </a:r>
            <a:r>
              <a:rPr lang="en-US" altLang="ja-JP" sz="1600" dirty="0" err="1" smtClean="0"/>
              <a:t>Ohga:T</a:t>
            </a:r>
            <a:r>
              <a:rPr kumimoji="1" lang="en-US" altLang="ja-JP" sz="1600" dirty="0" err="1" smtClean="0"/>
              <a:t>he</a:t>
            </a:r>
            <a:r>
              <a:rPr kumimoji="1" lang="en-US" altLang="ja-JP" sz="1600" dirty="0" smtClean="0"/>
              <a:t> Maturity </a:t>
            </a:r>
            <a:r>
              <a:rPr kumimoji="1" lang="en-US" altLang="ja-JP" sz="1600" dirty="0" err="1" smtClean="0"/>
              <a:t>Prosece</a:t>
            </a:r>
            <a:r>
              <a:rPr kumimoji="1" lang="en-US" altLang="ja-JP" sz="1600" dirty="0" smtClean="0"/>
              <a:t> of Breast Cancer Survivors in a </a:t>
            </a:r>
            <a:r>
              <a:rPr kumimoji="1" lang="en-US" altLang="ja-JP" sz="1600" dirty="0" err="1" smtClean="0"/>
              <a:t>SHG</a:t>
            </a:r>
            <a:r>
              <a:rPr lang="ja-JP" altLang="en-US" sz="1600" dirty="0" smtClean="0"/>
              <a:t>を基に</a:t>
            </a:r>
            <a:r>
              <a:rPr kumimoji="1" lang="en-US" altLang="ja-JP" sz="1600" dirty="0" smtClean="0"/>
              <a:t> </a:t>
            </a:r>
            <a:r>
              <a:rPr kumimoji="1" lang="ja-JP" altLang="en-US" sz="1600" dirty="0" smtClean="0"/>
              <a:t>大賀が作成した図</a:t>
            </a:r>
            <a:endParaRPr kumimoji="1" lang="ja-JP" altLang="en-US" sz="1600" dirty="0"/>
          </a:p>
        </p:txBody>
      </p:sp>
      <p:sp>
        <p:nvSpPr>
          <p:cNvPr id="8" name="円/楕円 7"/>
          <p:cNvSpPr/>
          <p:nvPr/>
        </p:nvSpPr>
        <p:spPr>
          <a:xfrm>
            <a:off x="0" y="1988840"/>
            <a:ext cx="3851920" cy="1008112"/>
          </a:xfrm>
          <a:prstGeom prst="ellipse">
            <a:avLst/>
          </a:prstGeom>
          <a:solidFill>
            <a:schemeClr val="bg1"/>
          </a:solid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信頼する</a:t>
            </a:r>
            <a:endParaRPr kumimoji="1" lang="en-US" altLang="ja-JP" sz="2400" b="1" dirty="0" smtClean="0">
              <a:solidFill>
                <a:schemeClr val="tx1"/>
              </a:solidFill>
            </a:endParaRPr>
          </a:p>
          <a:p>
            <a:pPr algn="ctr"/>
            <a:r>
              <a:rPr kumimoji="1" lang="ja-JP" altLang="en-US" sz="2400" b="1" dirty="0" smtClean="0">
                <a:solidFill>
                  <a:schemeClr val="tx1"/>
                </a:solidFill>
              </a:rPr>
              <a:t>医療関福祉係者</a:t>
            </a:r>
            <a:endParaRPr kumimoji="1" lang="ja-JP" altLang="en-US" sz="2400" b="1" dirty="0">
              <a:solidFill>
                <a:schemeClr val="tx1"/>
              </a:solidFill>
            </a:endParaRPr>
          </a:p>
        </p:txBody>
      </p:sp>
      <p:sp>
        <p:nvSpPr>
          <p:cNvPr id="11" name="太陽 10"/>
          <p:cNvSpPr/>
          <p:nvPr/>
        </p:nvSpPr>
        <p:spPr>
          <a:xfrm>
            <a:off x="539552" y="908720"/>
            <a:ext cx="1368152" cy="1080120"/>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6217</TotalTime>
  <Words>1656</Words>
  <Application>Microsoft Office PowerPoint</Application>
  <PresentationFormat>画面に合わせる (4:3)</PresentationFormat>
  <Paragraphs>299</Paragraphs>
  <Slides>12</Slides>
  <Notes>10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高齢の慢性腎臓病患者さんの 豊かないのちの実現のために ―透析見合わせを希望した事例― </vt:lpstr>
      <vt:lpstr>本日の内容</vt:lpstr>
      <vt:lpstr>PowerPoint プレゼンテーション</vt:lpstr>
      <vt:lpstr>提言（案）の要点</vt:lpstr>
      <vt:lpstr>透析開始または継続の見合わせ</vt:lpstr>
      <vt:lpstr>PowerPoint プレゼンテーション</vt:lpstr>
      <vt:lpstr>「終末期」</vt:lpstr>
      <vt:lpstr>考察１　患者さまとご家族のご希望 家族のグッドデス概念</vt:lpstr>
      <vt:lpstr>考察３ いのちについてどう考えるか（３） 日本人の「成熟した」死生観の育成へ</vt:lpstr>
      <vt:lpstr>考察４　看護診断の視点から</vt:lpstr>
      <vt:lpstr>【提案】患者さまと医療者が行う アドバンス・ケア・プランニング</vt:lpstr>
      <vt:lpstr>本日の内容・まとめ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慢性腎臓病の方の 豊かないのちの実現のために ー透析中止，差し控え 認知症についてー</dc:title>
  <dc:creator>yuka_ohga</dc:creator>
  <cp:lastModifiedBy>道</cp:lastModifiedBy>
  <cp:revision>105</cp:revision>
  <cp:lastPrinted>2014-05-24T23:56:59Z</cp:lastPrinted>
  <dcterms:created xsi:type="dcterms:W3CDTF">2013-05-17T05:20:26Z</dcterms:created>
  <dcterms:modified xsi:type="dcterms:W3CDTF">2014-05-25T00:28:49Z</dcterms:modified>
</cp:coreProperties>
</file>